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97" r:id="rId2"/>
    <p:sldId id="257" r:id="rId3"/>
    <p:sldId id="258" r:id="rId4"/>
    <p:sldId id="259" r:id="rId5"/>
    <p:sldId id="299" r:id="rId6"/>
    <p:sldId id="260" r:id="rId7"/>
    <p:sldId id="261" r:id="rId8"/>
    <p:sldId id="295" r:id="rId9"/>
    <p:sldId id="292" r:id="rId10"/>
    <p:sldId id="298" r:id="rId11"/>
    <p:sldId id="277" r:id="rId12"/>
    <p:sldId id="263" r:id="rId13"/>
    <p:sldId id="265" r:id="rId14"/>
    <p:sldId id="266" r:id="rId15"/>
    <p:sldId id="267" r:id="rId16"/>
    <p:sldId id="268" r:id="rId17"/>
    <p:sldId id="269" r:id="rId18"/>
    <p:sldId id="270" r:id="rId19"/>
    <p:sldId id="294" r:id="rId20"/>
    <p:sldId id="271" r:id="rId21"/>
    <p:sldId id="273" r:id="rId22"/>
    <p:sldId id="274" r:id="rId23"/>
    <p:sldId id="275" r:id="rId24"/>
    <p:sldId id="276" r:id="rId25"/>
    <p:sldId id="278" r:id="rId26"/>
    <p:sldId id="279" r:id="rId27"/>
    <p:sldId id="280" r:id="rId28"/>
    <p:sldId id="281" r:id="rId29"/>
    <p:sldId id="282" r:id="rId30"/>
    <p:sldId id="283" r:id="rId31"/>
    <p:sldId id="300" r:id="rId32"/>
    <p:sldId id="285" r:id="rId33"/>
    <p:sldId id="286" r:id="rId34"/>
    <p:sldId id="287" r:id="rId35"/>
    <p:sldId id="288" r:id="rId36"/>
    <p:sldId id="289" r:id="rId37"/>
    <p:sldId id="290" r:id="rId38"/>
    <p:sldId id="291" r:id="rId3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434" y="60"/>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1143000" y="685800"/>
            <a:ext cx="4572000" cy="3429000"/>
          </a:xfrm>
          <a:prstGeom prst="rect">
            <a:avLst/>
          </a:prstGeom>
        </p:spPr>
        <p:txBody>
          <a:bodyPr/>
          <a:lstStyle/>
          <a:p>
            <a:endParaRPr/>
          </a:p>
        </p:txBody>
      </p:sp>
      <p:sp>
        <p:nvSpPr>
          <p:cNvPr id="148" name="Shape 14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0440413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t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tif"/><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t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t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solidFill>
          <a:srgbClr val="FBFFE1"/>
        </a:solid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299791" y="1625699"/>
            <a:ext cx="9689009" cy="3302001"/>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6400">
                <a:solidFill>
                  <a:srgbClr val="594743"/>
                </a:solidFill>
              </a:defRPr>
            </a:lvl1pPr>
            <a:lvl2pPr marL="0" indent="228600" algn="ctr">
              <a:spcBef>
                <a:spcPts val="0"/>
              </a:spcBef>
              <a:buSzTx/>
              <a:buNone/>
              <a:defRPr sz="6400">
                <a:solidFill>
                  <a:srgbClr val="594743"/>
                </a:solidFill>
              </a:defRPr>
            </a:lvl2pPr>
            <a:lvl3pPr marL="0" indent="457200" algn="ctr">
              <a:spcBef>
                <a:spcPts val="0"/>
              </a:spcBef>
              <a:buSzTx/>
              <a:buNone/>
              <a:defRPr sz="6400">
                <a:solidFill>
                  <a:srgbClr val="594743"/>
                </a:solidFill>
              </a:defRPr>
            </a:lvl3pPr>
            <a:lvl4pPr marL="0" indent="685800" algn="ctr">
              <a:spcBef>
                <a:spcPts val="0"/>
              </a:spcBef>
              <a:buSzTx/>
              <a:buNone/>
              <a:defRPr sz="6400">
                <a:solidFill>
                  <a:srgbClr val="594743"/>
                </a:solidFill>
              </a:defRPr>
            </a:lvl4pPr>
            <a:lvl5pPr marL="0" indent="914400" algn="ctr">
              <a:spcBef>
                <a:spcPts val="0"/>
              </a:spcBef>
              <a:buSzTx/>
              <a:buNone/>
              <a:defRPr sz="6400">
                <a:solidFill>
                  <a:srgbClr val="594743"/>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9" name="Text"/>
          <p:cNvSpPr txBox="1"/>
          <p:nvPr/>
        </p:nvSpPr>
        <p:spPr>
          <a:xfrm>
            <a:off x="7287493" y="7048553"/>
            <a:ext cx="127001" cy="48058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1200" b="0">
                <a:latin typeface="Chalkboard"/>
                <a:ea typeface="Chalkboard"/>
                <a:cs typeface="Chalkboard"/>
                <a:sym typeface="Chalkboard"/>
              </a:defRPr>
            </a:pPr>
            <a:endParaRPr/>
          </a:p>
        </p:txBody>
      </p:sp>
      <p:sp>
        <p:nvSpPr>
          <p:cNvPr id="21" name="Line">
            <a:extLst>
              <a:ext uri="{FF2B5EF4-FFF2-40B4-BE49-F238E27FC236}">
                <a16:creationId xmlns:a16="http://schemas.microsoft.com/office/drawing/2014/main" id="{012BC62B-3EE6-405C-9D87-9256AAD5209E}"/>
              </a:ext>
            </a:extLst>
          </p:cNvPr>
          <p:cNvSpPr/>
          <p:nvPr userDrawn="1"/>
        </p:nvSpPr>
        <p:spPr>
          <a:xfrm>
            <a:off x="769437" y="7990116"/>
            <a:ext cx="11907130" cy="3"/>
          </a:xfrm>
          <a:prstGeom prst="line">
            <a:avLst/>
          </a:prstGeom>
          <a:ln w="50800">
            <a:solidFill>
              <a:srgbClr val="594743"/>
            </a:solidFill>
            <a:miter lim="400000"/>
          </a:ln>
        </p:spPr>
        <p:txBody>
          <a:bodyPr lIns="45718" tIns="45718" rIns="45718" bIns="45718"/>
          <a:lstStyle/>
          <a:p>
            <a:endParaRPr b="0">
              <a:latin typeface="Helvetica"/>
              <a:cs typeface="Helvetica"/>
              <a:sym typeface="Helvetica"/>
            </a:endParaRPr>
          </a:p>
        </p:txBody>
      </p:sp>
      <p:pic>
        <p:nvPicPr>
          <p:cNvPr id="22" name="unknown.jpg" descr="unknown.jpg">
            <a:extLst>
              <a:ext uri="{FF2B5EF4-FFF2-40B4-BE49-F238E27FC236}">
                <a16:creationId xmlns:a16="http://schemas.microsoft.com/office/drawing/2014/main" id="{3DCC39EE-5749-47D6-A66E-7586ADC1CB0C}"/>
              </a:ext>
            </a:extLst>
          </p:cNvPr>
          <p:cNvPicPr>
            <a:picLocks noChangeAspect="1"/>
          </p:cNvPicPr>
          <p:nvPr userDrawn="1"/>
        </p:nvPicPr>
        <p:blipFill>
          <a:blip r:embed="rId2">
            <a:extLst/>
          </a:blip>
          <a:srcRect l="6669" t="6829" r="6674" b="6580"/>
          <a:stretch>
            <a:fillRect/>
          </a:stretch>
        </p:blipFill>
        <p:spPr>
          <a:xfrm>
            <a:off x="11266319" y="8222249"/>
            <a:ext cx="1308895" cy="1307861"/>
          </a:xfrm>
          <a:custGeom>
            <a:avLst/>
            <a:gdLst/>
            <a:ahLst/>
            <a:cxnLst>
              <a:cxn ang="0">
                <a:pos x="wd2" y="hd2"/>
              </a:cxn>
              <a:cxn ang="5400000">
                <a:pos x="wd2" y="hd2"/>
              </a:cxn>
              <a:cxn ang="10800000">
                <a:pos x="wd2" y="hd2"/>
              </a:cxn>
              <a:cxn ang="16200000">
                <a:pos x="wd2" y="hd2"/>
              </a:cxn>
            </a:cxnLst>
            <a:rect l="0" t="0" r="r" b="b"/>
            <a:pathLst>
              <a:path w="21599" h="21584" extrusionOk="0">
                <a:moveTo>
                  <a:pt x="10799" y="0"/>
                </a:moveTo>
                <a:cubicBezTo>
                  <a:pt x="8887" y="0"/>
                  <a:pt x="8217" y="96"/>
                  <a:pt x="7125" y="517"/>
                </a:cubicBezTo>
                <a:cubicBezTo>
                  <a:pt x="3854" y="1781"/>
                  <a:pt x="1834" y="3800"/>
                  <a:pt x="557" y="7087"/>
                </a:cubicBezTo>
                <a:cubicBezTo>
                  <a:pt x="184" y="8046"/>
                  <a:pt x="0" y="9404"/>
                  <a:pt x="0" y="10761"/>
                </a:cubicBezTo>
                <a:cubicBezTo>
                  <a:pt x="0" y="12118"/>
                  <a:pt x="184" y="13477"/>
                  <a:pt x="557" y="14435"/>
                </a:cubicBezTo>
                <a:cubicBezTo>
                  <a:pt x="1499" y="16860"/>
                  <a:pt x="2760" y="18488"/>
                  <a:pt x="4637" y="19728"/>
                </a:cubicBezTo>
                <a:cubicBezTo>
                  <a:pt x="5735" y="20453"/>
                  <a:pt x="7803" y="21309"/>
                  <a:pt x="9018" y="21535"/>
                </a:cubicBezTo>
                <a:cubicBezTo>
                  <a:pt x="9324" y="21591"/>
                  <a:pt x="10385" y="21600"/>
                  <a:pt x="11369" y="21555"/>
                </a:cubicBezTo>
                <a:cubicBezTo>
                  <a:pt x="15861" y="21351"/>
                  <a:pt x="19369" y="18765"/>
                  <a:pt x="21042" y="14435"/>
                </a:cubicBezTo>
                <a:cubicBezTo>
                  <a:pt x="21413" y="13477"/>
                  <a:pt x="21600" y="12118"/>
                  <a:pt x="21599" y="10761"/>
                </a:cubicBezTo>
                <a:cubicBezTo>
                  <a:pt x="21599" y="9404"/>
                  <a:pt x="21413" y="8043"/>
                  <a:pt x="21042" y="7087"/>
                </a:cubicBezTo>
                <a:cubicBezTo>
                  <a:pt x="19764" y="3800"/>
                  <a:pt x="17744" y="1781"/>
                  <a:pt x="14474" y="517"/>
                </a:cubicBezTo>
                <a:cubicBezTo>
                  <a:pt x="13382" y="96"/>
                  <a:pt x="12710" y="0"/>
                  <a:pt x="10799" y="0"/>
                </a:cubicBezTo>
                <a:close/>
              </a:path>
            </a:pathLst>
          </a:custGeom>
          <a:ln w="12700">
            <a:miter lim="400000"/>
          </a:ln>
        </p:spPr>
      </p:pic>
      <p:pic>
        <p:nvPicPr>
          <p:cNvPr id="23" name="unknown.png" descr="unknown.png">
            <a:extLst>
              <a:ext uri="{FF2B5EF4-FFF2-40B4-BE49-F238E27FC236}">
                <a16:creationId xmlns:a16="http://schemas.microsoft.com/office/drawing/2014/main" id="{1B206EA6-3FE4-4EF4-ABEB-278C96A19E2B}"/>
              </a:ext>
            </a:extLst>
          </p:cNvPr>
          <p:cNvPicPr>
            <a:picLocks noChangeAspect="1"/>
          </p:cNvPicPr>
          <p:nvPr userDrawn="1"/>
        </p:nvPicPr>
        <p:blipFill>
          <a:blip r:embed="rId3">
            <a:extLst/>
          </a:blip>
          <a:stretch>
            <a:fillRect/>
          </a:stretch>
        </p:blipFill>
        <p:spPr>
          <a:xfrm>
            <a:off x="3273490" y="8270186"/>
            <a:ext cx="1491062" cy="1211986"/>
          </a:xfrm>
          <a:prstGeom prst="rect">
            <a:avLst/>
          </a:prstGeom>
          <a:ln w="12700">
            <a:miter lim="400000"/>
          </a:ln>
        </p:spPr>
      </p:pic>
      <p:pic>
        <p:nvPicPr>
          <p:cNvPr id="24" name="pasted-image.tif" descr="pasted-image.tif">
            <a:extLst>
              <a:ext uri="{FF2B5EF4-FFF2-40B4-BE49-F238E27FC236}">
                <a16:creationId xmlns:a16="http://schemas.microsoft.com/office/drawing/2014/main" id="{5E818FE9-034B-4ADF-8CBB-FBD8473A1063}"/>
              </a:ext>
            </a:extLst>
          </p:cNvPr>
          <p:cNvPicPr>
            <a:picLocks noChangeAspect="1"/>
          </p:cNvPicPr>
          <p:nvPr userDrawn="1"/>
        </p:nvPicPr>
        <p:blipFill>
          <a:blip r:embed="rId4">
            <a:extLst/>
          </a:blip>
          <a:srcRect l="392" t="354" r="2942" b="1783"/>
          <a:stretch>
            <a:fillRect/>
          </a:stretch>
        </p:blipFill>
        <p:spPr>
          <a:xfrm>
            <a:off x="1256324" y="8206884"/>
            <a:ext cx="757777" cy="767160"/>
          </a:xfrm>
          <a:custGeom>
            <a:avLst/>
            <a:gdLst/>
            <a:ahLst/>
            <a:cxnLst>
              <a:cxn ang="0">
                <a:pos x="wd2" y="hd2"/>
              </a:cxn>
              <a:cxn ang="5400000">
                <a:pos x="wd2" y="hd2"/>
              </a:cxn>
              <a:cxn ang="10800000">
                <a:pos x="wd2" y="hd2"/>
              </a:cxn>
              <a:cxn ang="16200000">
                <a:pos x="wd2" y="hd2"/>
              </a:cxn>
            </a:cxnLst>
            <a:rect l="0" t="0" r="r" b="b"/>
            <a:pathLst>
              <a:path w="21588" h="21600" extrusionOk="0">
                <a:moveTo>
                  <a:pt x="9373" y="0"/>
                </a:moveTo>
                <a:cubicBezTo>
                  <a:pt x="8324" y="73"/>
                  <a:pt x="8092" y="211"/>
                  <a:pt x="7915" y="492"/>
                </a:cubicBezTo>
                <a:cubicBezTo>
                  <a:pt x="7716" y="807"/>
                  <a:pt x="7380" y="1001"/>
                  <a:pt x="7157" y="916"/>
                </a:cubicBezTo>
                <a:cubicBezTo>
                  <a:pt x="6934" y="832"/>
                  <a:pt x="6666" y="958"/>
                  <a:pt x="6569" y="1207"/>
                </a:cubicBezTo>
                <a:cubicBezTo>
                  <a:pt x="6472" y="1456"/>
                  <a:pt x="6100" y="1665"/>
                  <a:pt x="5744" y="1665"/>
                </a:cubicBezTo>
                <a:cubicBezTo>
                  <a:pt x="4942" y="1665"/>
                  <a:pt x="1673" y="4958"/>
                  <a:pt x="1673" y="5766"/>
                </a:cubicBezTo>
                <a:cubicBezTo>
                  <a:pt x="1673" y="6074"/>
                  <a:pt x="1491" y="6396"/>
                  <a:pt x="1266" y="6481"/>
                </a:cubicBezTo>
                <a:cubicBezTo>
                  <a:pt x="1004" y="6581"/>
                  <a:pt x="865" y="7054"/>
                  <a:pt x="882" y="7811"/>
                </a:cubicBezTo>
                <a:cubicBezTo>
                  <a:pt x="900" y="8606"/>
                  <a:pt x="744" y="9109"/>
                  <a:pt x="407" y="9353"/>
                </a:cubicBezTo>
                <a:cubicBezTo>
                  <a:pt x="187" y="9512"/>
                  <a:pt x="70" y="9781"/>
                  <a:pt x="0" y="10671"/>
                </a:cubicBezTo>
                <a:cubicBezTo>
                  <a:pt x="68" y="11534"/>
                  <a:pt x="179" y="11819"/>
                  <a:pt x="384" y="11968"/>
                </a:cubicBezTo>
                <a:cubicBezTo>
                  <a:pt x="647" y="12158"/>
                  <a:pt x="863" y="12697"/>
                  <a:pt x="859" y="13163"/>
                </a:cubicBezTo>
                <a:cubicBezTo>
                  <a:pt x="853" y="14063"/>
                  <a:pt x="1868" y="15593"/>
                  <a:pt x="3200" y="16706"/>
                </a:cubicBezTo>
                <a:cubicBezTo>
                  <a:pt x="3639" y="17073"/>
                  <a:pt x="3928" y="17552"/>
                  <a:pt x="3844" y="17767"/>
                </a:cubicBezTo>
                <a:cubicBezTo>
                  <a:pt x="3531" y="18574"/>
                  <a:pt x="7158" y="20633"/>
                  <a:pt x="9690" y="21086"/>
                </a:cubicBezTo>
                <a:cubicBezTo>
                  <a:pt x="10336" y="21202"/>
                  <a:pt x="10785" y="21416"/>
                  <a:pt x="10832" y="21600"/>
                </a:cubicBezTo>
                <a:cubicBezTo>
                  <a:pt x="11141" y="21474"/>
                  <a:pt x="11750" y="21334"/>
                  <a:pt x="12403" y="21254"/>
                </a:cubicBezTo>
                <a:cubicBezTo>
                  <a:pt x="13287" y="21144"/>
                  <a:pt x="14792" y="20696"/>
                  <a:pt x="15750" y="20248"/>
                </a:cubicBezTo>
                <a:cubicBezTo>
                  <a:pt x="16708" y="19800"/>
                  <a:pt x="17587" y="19515"/>
                  <a:pt x="17695" y="19622"/>
                </a:cubicBezTo>
                <a:cubicBezTo>
                  <a:pt x="17803" y="19729"/>
                  <a:pt x="17845" y="19681"/>
                  <a:pt x="17796" y="19522"/>
                </a:cubicBezTo>
                <a:cubicBezTo>
                  <a:pt x="17748" y="19362"/>
                  <a:pt x="18092" y="18665"/>
                  <a:pt x="18565" y="17968"/>
                </a:cubicBezTo>
                <a:cubicBezTo>
                  <a:pt x="19260" y="16945"/>
                  <a:pt x="19465" y="16286"/>
                  <a:pt x="19594" y="14549"/>
                </a:cubicBezTo>
                <a:cubicBezTo>
                  <a:pt x="19759" y="12331"/>
                  <a:pt x="20266" y="11531"/>
                  <a:pt x="20431" y="13230"/>
                </a:cubicBezTo>
                <a:cubicBezTo>
                  <a:pt x="20566" y="14621"/>
                  <a:pt x="21170" y="14231"/>
                  <a:pt x="21482" y="12549"/>
                </a:cubicBezTo>
                <a:cubicBezTo>
                  <a:pt x="21569" y="12081"/>
                  <a:pt x="21600" y="11513"/>
                  <a:pt x="21584" y="10906"/>
                </a:cubicBezTo>
                <a:cubicBezTo>
                  <a:pt x="21537" y="9084"/>
                  <a:pt x="21055" y="6847"/>
                  <a:pt x="20352" y="5475"/>
                </a:cubicBezTo>
                <a:cubicBezTo>
                  <a:pt x="19454" y="3724"/>
                  <a:pt x="17102" y="1597"/>
                  <a:pt x="15558" y="1140"/>
                </a:cubicBezTo>
                <a:cubicBezTo>
                  <a:pt x="13840" y="631"/>
                  <a:pt x="11947" y="716"/>
                  <a:pt x="10662" y="1363"/>
                </a:cubicBezTo>
                <a:cubicBezTo>
                  <a:pt x="9301" y="2049"/>
                  <a:pt x="9077" y="1963"/>
                  <a:pt x="9249" y="805"/>
                </a:cubicBezTo>
                <a:lnTo>
                  <a:pt x="9373" y="0"/>
                </a:lnTo>
                <a:close/>
              </a:path>
            </a:pathLst>
          </a:custGeom>
          <a:ln w="12700">
            <a:miter lim="400000"/>
          </a:ln>
        </p:spPr>
      </p:pic>
      <p:sp>
        <p:nvSpPr>
          <p:cNvPr id="25" name="Association of UCC…">
            <a:extLst>
              <a:ext uri="{FF2B5EF4-FFF2-40B4-BE49-F238E27FC236}">
                <a16:creationId xmlns:a16="http://schemas.microsoft.com/office/drawing/2014/main" id="{98400C33-B7C5-46A7-B454-6B4E3E1B8D17}"/>
              </a:ext>
            </a:extLst>
          </p:cNvPr>
          <p:cNvSpPr txBox="1"/>
          <p:nvPr userDrawn="1"/>
        </p:nvSpPr>
        <p:spPr>
          <a:xfrm>
            <a:off x="518266" y="8986671"/>
            <a:ext cx="2233892" cy="558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1500">
                <a:latin typeface="Horn Normal"/>
                <a:ea typeface="Horn Normal"/>
                <a:cs typeface="Horn Normal"/>
                <a:sym typeface="Horn Normal"/>
              </a:defRPr>
            </a:pPr>
            <a:r>
              <a:rPr sz="1500" b="0">
                <a:latin typeface="Horn Normal"/>
                <a:ea typeface="Horn Normal"/>
                <a:cs typeface="Horn Normal"/>
                <a:sym typeface="Horn Normal"/>
              </a:rPr>
              <a:t>Association of UCC</a:t>
            </a:r>
          </a:p>
          <a:p>
            <a:pPr>
              <a:defRPr sz="1500">
                <a:latin typeface="Horn Normal"/>
                <a:ea typeface="Horn Normal"/>
                <a:cs typeface="Horn Normal"/>
                <a:sym typeface="Horn Normal"/>
              </a:defRPr>
            </a:pPr>
            <a:r>
              <a:rPr sz="1500" b="0">
                <a:latin typeface="Horn Normal"/>
                <a:ea typeface="Horn Normal"/>
                <a:cs typeface="Horn Normal"/>
                <a:sym typeface="Horn Normal"/>
              </a:rPr>
              <a:t>Intentional Interim Ministers</a:t>
            </a:r>
          </a:p>
        </p:txBody>
      </p:sp>
      <p:pic>
        <p:nvPicPr>
          <p:cNvPr id="26" name="unknown.jpg" descr="unknown.jpg">
            <a:extLst>
              <a:ext uri="{FF2B5EF4-FFF2-40B4-BE49-F238E27FC236}">
                <a16:creationId xmlns:a16="http://schemas.microsoft.com/office/drawing/2014/main" id="{F94F4BDE-660A-4EA1-BD48-9F231F4CECA6}"/>
              </a:ext>
            </a:extLst>
          </p:cNvPr>
          <p:cNvPicPr>
            <a:picLocks noChangeAspect="1"/>
          </p:cNvPicPr>
          <p:nvPr userDrawn="1"/>
        </p:nvPicPr>
        <p:blipFill>
          <a:blip r:embed="rId5">
            <a:extLst/>
          </a:blip>
          <a:stretch>
            <a:fillRect/>
          </a:stretch>
        </p:blipFill>
        <p:spPr>
          <a:xfrm>
            <a:off x="8062456" y="8558727"/>
            <a:ext cx="2509986" cy="634906"/>
          </a:xfrm>
          <a:prstGeom prst="rect">
            <a:avLst/>
          </a:prstGeom>
          <a:ln w="12700">
            <a:miter lim="400000"/>
          </a:ln>
        </p:spPr>
      </p:pic>
      <p:pic>
        <p:nvPicPr>
          <p:cNvPr id="27" name="UCC-Logo.jpg" descr="UCC-Logo.jpg">
            <a:extLst>
              <a:ext uri="{FF2B5EF4-FFF2-40B4-BE49-F238E27FC236}">
                <a16:creationId xmlns:a16="http://schemas.microsoft.com/office/drawing/2014/main" id="{DA1D6729-60F7-46FA-B6B0-FC08093AA878}"/>
              </a:ext>
            </a:extLst>
          </p:cNvPr>
          <p:cNvPicPr>
            <a:picLocks noChangeAspect="1"/>
          </p:cNvPicPr>
          <p:nvPr userDrawn="1"/>
        </p:nvPicPr>
        <p:blipFill>
          <a:blip r:embed="rId6">
            <a:extLst/>
          </a:blip>
          <a:stretch>
            <a:fillRect/>
          </a:stretch>
        </p:blipFill>
        <p:spPr>
          <a:xfrm>
            <a:off x="5543434" y="9064031"/>
            <a:ext cx="1917933" cy="404085"/>
          </a:xfrm>
          <a:prstGeom prst="rect">
            <a:avLst/>
          </a:prstGeom>
          <a:ln w="12700">
            <a:miter lim="400000"/>
          </a:ln>
        </p:spPr>
      </p:pic>
      <p:sp>
        <p:nvSpPr>
          <p:cNvPr id="28" name="Ministerial Excellence,…">
            <a:extLst>
              <a:ext uri="{FF2B5EF4-FFF2-40B4-BE49-F238E27FC236}">
                <a16:creationId xmlns:a16="http://schemas.microsoft.com/office/drawing/2014/main" id="{623D4B16-9E61-4B97-A49A-424392EC0645}"/>
              </a:ext>
            </a:extLst>
          </p:cNvPr>
          <p:cNvSpPr txBox="1"/>
          <p:nvPr userDrawn="1"/>
        </p:nvSpPr>
        <p:spPr>
          <a:xfrm>
            <a:off x="5636219" y="8458199"/>
            <a:ext cx="1732361" cy="457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7200">
              <a:defRPr sz="1200" b="1">
                <a:solidFill>
                  <a:srgbClr val="4C4C4C"/>
                </a:solidFill>
              </a:defRPr>
            </a:pPr>
            <a:r>
              <a:rPr sz="1200">
                <a:solidFill>
                  <a:srgbClr val="4C4C4C"/>
                </a:solidFill>
                <a:latin typeface="Helvetica"/>
                <a:cs typeface="Helvetica"/>
                <a:sym typeface="Helvetica"/>
              </a:rPr>
              <a:t>M</a:t>
            </a:r>
            <a:r>
              <a:rPr sz="1200" b="0">
                <a:solidFill>
                  <a:srgbClr val="4C4C4C"/>
                </a:solidFill>
                <a:latin typeface="Helvetica"/>
                <a:cs typeface="Helvetica"/>
                <a:sym typeface="Helvetica"/>
              </a:rPr>
              <a:t>inisterial </a:t>
            </a:r>
            <a:r>
              <a:rPr sz="1200">
                <a:solidFill>
                  <a:srgbClr val="4C4C4C"/>
                </a:solidFill>
                <a:latin typeface="Helvetica"/>
                <a:cs typeface="Helvetica"/>
                <a:sym typeface="Helvetica"/>
              </a:rPr>
              <a:t>E</a:t>
            </a:r>
            <a:r>
              <a:rPr sz="1200" b="0">
                <a:solidFill>
                  <a:srgbClr val="4C4C4C"/>
                </a:solidFill>
                <a:latin typeface="Helvetica"/>
                <a:cs typeface="Helvetica"/>
                <a:sym typeface="Helvetica"/>
              </a:rPr>
              <a:t>xcellence, </a:t>
            </a:r>
          </a:p>
          <a:p>
            <a:pPr algn="l" defTabSz="457200">
              <a:defRPr sz="1200" b="1">
                <a:solidFill>
                  <a:srgbClr val="4C4C4C"/>
                </a:solidFill>
              </a:defRPr>
            </a:pPr>
            <a:r>
              <a:rPr sz="1200">
                <a:solidFill>
                  <a:srgbClr val="4C4C4C"/>
                </a:solidFill>
                <a:latin typeface="Helvetica"/>
                <a:cs typeface="Helvetica"/>
                <a:sym typeface="Helvetica"/>
              </a:rPr>
              <a:t>S</a:t>
            </a:r>
            <a:r>
              <a:rPr sz="1200" b="0">
                <a:solidFill>
                  <a:srgbClr val="4C4C4C"/>
                </a:solidFill>
                <a:latin typeface="Helvetica"/>
                <a:cs typeface="Helvetica"/>
                <a:sym typeface="Helvetica"/>
              </a:rPr>
              <a:t>upport &amp; </a:t>
            </a:r>
            <a:r>
              <a:rPr sz="1200">
                <a:solidFill>
                  <a:srgbClr val="4C4C4C"/>
                </a:solidFill>
                <a:latin typeface="Helvetica"/>
                <a:cs typeface="Helvetica"/>
                <a:sym typeface="Helvetica"/>
              </a:rPr>
              <a:t>A</a:t>
            </a:r>
            <a:r>
              <a:rPr sz="1200" b="0">
                <a:solidFill>
                  <a:srgbClr val="4C4C4C"/>
                </a:solidFill>
                <a:latin typeface="Helvetica"/>
                <a:cs typeface="Helvetica"/>
                <a:sym typeface="Helvetica"/>
              </a:rPr>
              <a:t>uthorization</a:t>
            </a:r>
          </a:p>
        </p:txBody>
      </p:sp>
      <p:sp>
        <p:nvSpPr>
          <p:cNvPr id="29" name="Slide Number">
            <a:extLst>
              <a:ext uri="{FF2B5EF4-FFF2-40B4-BE49-F238E27FC236}">
                <a16:creationId xmlns:a16="http://schemas.microsoft.com/office/drawing/2014/main" id="{DA7B0D34-6E91-40EA-8A0E-5BAE674DA2A6}"/>
              </a:ext>
            </a:extLst>
          </p:cNvPr>
          <p:cNvSpPr txBox="1">
            <a:spLocks/>
          </p:cNvSpPr>
          <p:nvPr userDrawn="1"/>
        </p:nvSpPr>
        <p:spPr>
          <a:xfrm>
            <a:off x="6328884" y="9296400"/>
            <a:ext cx="340259" cy="324306"/>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Neue Thin"/>
                <a:ea typeface="Helvetica Neue Thin"/>
                <a:cs typeface="Helvetica Neue Thin"/>
                <a:sym typeface="Helvetica Neue Thin"/>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600" b="0" i="0" u="none" strike="noStrike" kern="0" cap="none" spc="0" normalizeH="0" baseline="0" noProof="0" smtClean="0">
                <a:ln>
                  <a:noFill/>
                </a:ln>
                <a:solidFill>
                  <a:srgbClr val="000000"/>
                </a:solidFill>
                <a:effectLst/>
                <a:uLnTx/>
                <a:uFillTx/>
                <a:latin typeface="Helvetica Neue Thin"/>
                <a:sym typeface="Helvetica Neue Thin"/>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lang="en-US" sz="1600" b="0" i="0" u="none" strike="noStrike" kern="0" cap="none" spc="0" normalizeH="0" baseline="0" noProof="0">
              <a:ln>
                <a:noFill/>
              </a:ln>
              <a:solidFill>
                <a:srgbClr val="000000"/>
              </a:solidFill>
              <a:effectLst/>
              <a:uLnTx/>
              <a:uFillTx/>
              <a:latin typeface="Helvetica Neue Thin"/>
              <a:sym typeface="Helvetica Neue Thin"/>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bg>
      <p:bgPr>
        <a:solidFill>
          <a:srgbClr val="FBFFE1"/>
        </a:solidFill>
        <a:effectLst/>
      </p:bgPr>
    </p:bg>
    <p:spTree>
      <p:nvGrpSpPr>
        <p:cNvPr id="1" name=""/>
        <p:cNvGrpSpPr/>
        <p:nvPr/>
      </p:nvGrpSpPr>
      <p:grpSpPr>
        <a:xfrm>
          <a:off x="0" y="0"/>
          <a:ext cx="0" cy="0"/>
          <a:chOff x="0" y="0"/>
          <a:chExt cx="0" cy="0"/>
        </a:xfrm>
      </p:grpSpPr>
      <p:sp>
        <p:nvSpPr>
          <p:cNvPr id="124"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125"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1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bg>
      <p:bgPr>
        <a:solidFill>
          <a:srgbClr val="FAFDE2"/>
        </a:solidFill>
        <a:effectLst/>
      </p:bgPr>
    </p:bg>
    <p:spTree>
      <p:nvGrpSpPr>
        <p:cNvPr id="1" name=""/>
        <p:cNvGrpSpPr/>
        <p:nvPr/>
      </p:nvGrpSpPr>
      <p:grpSpPr>
        <a:xfrm>
          <a:off x="0" y="0"/>
          <a:ext cx="0" cy="0"/>
          <a:chOff x="0" y="0"/>
          <a:chExt cx="0" cy="0"/>
        </a:xfrm>
      </p:grpSpPr>
      <p:sp>
        <p:nvSpPr>
          <p:cNvPr id="1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F7FFDC"/>
        </a:solidFill>
        <a:effectLst/>
      </p:bgPr>
    </p:bg>
    <p:spTree>
      <p:nvGrpSpPr>
        <p:cNvPr id="1" name=""/>
        <p:cNvGrpSpPr/>
        <p:nvPr/>
      </p:nvGrpSpPr>
      <p:grpSpPr>
        <a:xfrm>
          <a:off x="0" y="0"/>
          <a:ext cx="0" cy="0"/>
          <a:chOff x="0" y="0"/>
          <a:chExt cx="0" cy="0"/>
        </a:xfrm>
      </p:grpSpPr>
      <p:sp>
        <p:nvSpPr>
          <p:cNvPr id="27"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8"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9"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6400">
                <a:solidFill>
                  <a:srgbClr val="594743"/>
                </a:solidFill>
              </a:defRPr>
            </a:lvl1pPr>
            <a:lvl2pPr marL="0" indent="228600" algn="ctr">
              <a:spcBef>
                <a:spcPts val="0"/>
              </a:spcBef>
              <a:buSzTx/>
              <a:buNone/>
              <a:defRPr sz="6400">
                <a:solidFill>
                  <a:srgbClr val="594743"/>
                </a:solidFill>
              </a:defRPr>
            </a:lvl2pPr>
            <a:lvl3pPr marL="0" indent="457200" algn="ctr">
              <a:spcBef>
                <a:spcPts val="0"/>
              </a:spcBef>
              <a:buSzTx/>
              <a:buNone/>
              <a:defRPr sz="6400">
                <a:solidFill>
                  <a:srgbClr val="594743"/>
                </a:solidFill>
              </a:defRPr>
            </a:lvl3pPr>
            <a:lvl4pPr marL="0" indent="685800" algn="ctr">
              <a:spcBef>
                <a:spcPts val="0"/>
              </a:spcBef>
              <a:buSzTx/>
              <a:buNone/>
              <a:defRPr sz="6400">
                <a:solidFill>
                  <a:srgbClr val="594743"/>
                </a:solidFill>
              </a:defRPr>
            </a:lvl4pPr>
            <a:lvl5pPr marL="0" indent="914400" algn="ctr">
              <a:spcBef>
                <a:spcPts val="0"/>
              </a:spcBef>
              <a:buSzTx/>
              <a:buNone/>
              <a:defRPr sz="6400">
                <a:solidFill>
                  <a:srgbClr val="594743"/>
                </a:solidFill>
              </a:defRPr>
            </a:lvl5p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7"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5"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46" name="Title Text"/>
          <p:cNvSpPr txBox="1">
            <a:spLocks noGrp="1"/>
          </p:cNvSpPr>
          <p:nvPr>
            <p:ph type="title"/>
          </p:nvPr>
        </p:nvSpPr>
        <p:spPr>
          <a:xfrm>
            <a:off x="952500" y="635000"/>
            <a:ext cx="5334000" cy="3987800"/>
          </a:xfrm>
          <a:prstGeom prst="rect">
            <a:avLst/>
          </a:prstGeom>
        </p:spPr>
        <p:txBody>
          <a:bodyPr anchor="b"/>
          <a:lstStyle>
            <a:lvl1pPr>
              <a:defRPr sz="6000">
                <a:solidFill>
                  <a:srgbClr val="000000"/>
                </a:solidFill>
              </a:defRPr>
            </a:lvl1pPr>
          </a:lstStyle>
          <a:p>
            <a:r>
              <a:t>Title Text</a:t>
            </a:r>
          </a:p>
        </p:txBody>
      </p:sp>
      <p:sp>
        <p:nvSpPr>
          <p:cNvPr id="47"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6400">
                <a:solidFill>
                  <a:srgbClr val="594743"/>
                </a:solidFill>
              </a:defRPr>
            </a:lvl1pPr>
            <a:lvl2pPr marL="0" indent="228600" algn="ctr">
              <a:spcBef>
                <a:spcPts val="0"/>
              </a:spcBef>
              <a:buSzTx/>
              <a:buNone/>
              <a:defRPr sz="6400">
                <a:solidFill>
                  <a:srgbClr val="594743"/>
                </a:solidFill>
              </a:defRPr>
            </a:lvl2pPr>
            <a:lvl3pPr marL="0" indent="457200" algn="ctr">
              <a:spcBef>
                <a:spcPts val="0"/>
              </a:spcBef>
              <a:buSzTx/>
              <a:buNone/>
              <a:defRPr sz="6400">
                <a:solidFill>
                  <a:srgbClr val="594743"/>
                </a:solidFill>
              </a:defRPr>
            </a:lvl3pPr>
            <a:lvl4pPr marL="0" indent="685800" algn="ctr">
              <a:spcBef>
                <a:spcPts val="0"/>
              </a:spcBef>
              <a:buSzTx/>
              <a:buNone/>
              <a:defRPr sz="6400">
                <a:solidFill>
                  <a:srgbClr val="594743"/>
                </a:solidFill>
              </a:defRPr>
            </a:lvl4pPr>
            <a:lvl5pPr marL="0" indent="914400" algn="ctr">
              <a:spcBef>
                <a:spcPts val="0"/>
              </a:spcBef>
              <a:buSzTx/>
              <a:buNone/>
              <a:defRPr sz="6400">
                <a:solidFill>
                  <a:srgbClr val="594743"/>
                </a:solidFill>
              </a:defRPr>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BFFE1"/>
        </a:solidFill>
        <a:effectLst/>
      </p:bgPr>
    </p:bg>
    <p:spTree>
      <p:nvGrpSpPr>
        <p:cNvPr id="1" name=""/>
        <p:cNvGrpSpPr/>
        <p:nvPr/>
      </p:nvGrpSpPr>
      <p:grpSpPr>
        <a:xfrm>
          <a:off x="0" y="0"/>
          <a:ext cx="0" cy="0"/>
          <a:chOff x="0" y="0"/>
          <a:chExt cx="0" cy="0"/>
        </a:xfrm>
      </p:grpSpPr>
      <p:sp>
        <p:nvSpPr>
          <p:cNvPr id="63" name="Title Text"/>
          <p:cNvSpPr txBox="1">
            <a:spLocks noGrp="1"/>
          </p:cNvSpPr>
          <p:nvPr>
            <p:ph type="title"/>
          </p:nvPr>
        </p:nvSpPr>
        <p:spPr>
          <a:xfrm>
            <a:off x="952500" y="77156"/>
            <a:ext cx="11099800" cy="2159001"/>
          </a:xfrm>
          <a:prstGeom prst="rect">
            <a:avLst/>
          </a:prstGeom>
        </p:spPr>
        <p:txBody>
          <a:bodyPr/>
          <a:lstStyle/>
          <a:p>
            <a:r>
              <a:t>Title Text</a:t>
            </a:r>
          </a:p>
        </p:txBody>
      </p:sp>
      <p:sp>
        <p:nvSpPr>
          <p:cNvPr id="64" name="Body Level One…"/>
          <p:cNvSpPr txBox="1">
            <a:spLocks noGrp="1"/>
          </p:cNvSpPr>
          <p:nvPr>
            <p:ph type="body" idx="1"/>
          </p:nvPr>
        </p:nvSpPr>
        <p:spPr>
          <a:xfrm>
            <a:off x="952500" y="1838737"/>
            <a:ext cx="11099800" cy="570687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5" name="Line"/>
          <p:cNvSpPr/>
          <p:nvPr/>
        </p:nvSpPr>
        <p:spPr>
          <a:xfrm>
            <a:off x="769439" y="7990118"/>
            <a:ext cx="11907127" cy="1"/>
          </a:xfrm>
          <a:prstGeom prst="line">
            <a:avLst/>
          </a:prstGeom>
          <a:ln w="50800">
            <a:solidFill>
              <a:srgbClr val="594743"/>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66" name="unknown.jpg" descr="unknown.jpg"/>
          <p:cNvPicPr>
            <a:picLocks noChangeAspect="1"/>
          </p:cNvPicPr>
          <p:nvPr/>
        </p:nvPicPr>
        <p:blipFill>
          <a:blip r:embed="rId2">
            <a:extLst/>
          </a:blip>
          <a:srcRect l="6669" t="6829" r="6674" b="6582"/>
          <a:stretch>
            <a:fillRect/>
          </a:stretch>
        </p:blipFill>
        <p:spPr>
          <a:xfrm>
            <a:off x="11266319" y="8222249"/>
            <a:ext cx="1308894" cy="1307869"/>
          </a:xfrm>
          <a:custGeom>
            <a:avLst/>
            <a:gdLst/>
            <a:ahLst/>
            <a:cxnLst>
              <a:cxn ang="0">
                <a:pos x="wd2" y="hd2"/>
              </a:cxn>
              <a:cxn ang="5400000">
                <a:pos x="wd2" y="hd2"/>
              </a:cxn>
              <a:cxn ang="10800000">
                <a:pos x="wd2" y="hd2"/>
              </a:cxn>
              <a:cxn ang="16200000">
                <a:pos x="wd2" y="hd2"/>
              </a:cxn>
            </a:cxnLst>
            <a:rect l="0" t="0" r="r" b="b"/>
            <a:pathLst>
              <a:path w="21599" h="21584" extrusionOk="0">
                <a:moveTo>
                  <a:pt x="10800" y="0"/>
                </a:moveTo>
                <a:cubicBezTo>
                  <a:pt x="8889" y="0"/>
                  <a:pt x="8218" y="96"/>
                  <a:pt x="7126" y="517"/>
                </a:cubicBezTo>
                <a:cubicBezTo>
                  <a:pt x="3855" y="1781"/>
                  <a:pt x="1834" y="3800"/>
                  <a:pt x="557" y="7087"/>
                </a:cubicBezTo>
                <a:cubicBezTo>
                  <a:pt x="184" y="8046"/>
                  <a:pt x="0" y="9404"/>
                  <a:pt x="0" y="10761"/>
                </a:cubicBezTo>
                <a:cubicBezTo>
                  <a:pt x="0" y="12118"/>
                  <a:pt x="184" y="13477"/>
                  <a:pt x="557" y="14436"/>
                </a:cubicBezTo>
                <a:cubicBezTo>
                  <a:pt x="1499" y="16861"/>
                  <a:pt x="2760" y="18488"/>
                  <a:pt x="4637" y="19728"/>
                </a:cubicBezTo>
                <a:cubicBezTo>
                  <a:pt x="5735" y="20453"/>
                  <a:pt x="7803" y="21310"/>
                  <a:pt x="9018" y="21536"/>
                </a:cubicBezTo>
                <a:cubicBezTo>
                  <a:pt x="9324" y="21592"/>
                  <a:pt x="10385" y="21600"/>
                  <a:pt x="11369" y="21555"/>
                </a:cubicBezTo>
                <a:cubicBezTo>
                  <a:pt x="15861" y="21351"/>
                  <a:pt x="19370" y="18766"/>
                  <a:pt x="21043" y="14436"/>
                </a:cubicBezTo>
                <a:cubicBezTo>
                  <a:pt x="21414" y="13476"/>
                  <a:pt x="21600" y="12118"/>
                  <a:pt x="21599" y="10761"/>
                </a:cubicBezTo>
                <a:cubicBezTo>
                  <a:pt x="21599" y="9404"/>
                  <a:pt x="21414" y="8043"/>
                  <a:pt x="21043" y="7087"/>
                </a:cubicBezTo>
                <a:cubicBezTo>
                  <a:pt x="19765" y="3800"/>
                  <a:pt x="17744" y="1781"/>
                  <a:pt x="14474" y="517"/>
                </a:cubicBezTo>
                <a:cubicBezTo>
                  <a:pt x="13382" y="96"/>
                  <a:pt x="12711" y="0"/>
                  <a:pt x="10800" y="0"/>
                </a:cubicBezTo>
                <a:close/>
              </a:path>
            </a:pathLst>
          </a:custGeom>
          <a:ln w="12700">
            <a:miter lim="400000"/>
          </a:ln>
        </p:spPr>
      </p:pic>
      <p:pic>
        <p:nvPicPr>
          <p:cNvPr id="67" name="unknown.jpg" descr="unknown.jpg"/>
          <p:cNvPicPr>
            <a:picLocks noChangeAspect="1"/>
          </p:cNvPicPr>
          <p:nvPr/>
        </p:nvPicPr>
        <p:blipFill>
          <a:blip r:embed="rId3">
            <a:extLst/>
          </a:blip>
          <a:stretch>
            <a:fillRect/>
          </a:stretch>
        </p:blipFill>
        <p:spPr>
          <a:xfrm>
            <a:off x="6837595" y="10702566"/>
            <a:ext cx="2540001" cy="673101"/>
          </a:xfrm>
          <a:prstGeom prst="rect">
            <a:avLst/>
          </a:prstGeom>
          <a:ln w="12700">
            <a:miter lim="400000"/>
          </a:ln>
        </p:spPr>
      </p:pic>
      <p:pic>
        <p:nvPicPr>
          <p:cNvPr id="68" name="unknown.png" descr="unknown.png"/>
          <p:cNvPicPr>
            <a:picLocks noChangeAspect="1"/>
          </p:cNvPicPr>
          <p:nvPr/>
        </p:nvPicPr>
        <p:blipFill>
          <a:blip r:embed="rId4">
            <a:extLst/>
          </a:blip>
          <a:stretch>
            <a:fillRect/>
          </a:stretch>
        </p:blipFill>
        <p:spPr>
          <a:xfrm>
            <a:off x="4327591" y="8270192"/>
            <a:ext cx="1491060" cy="1211984"/>
          </a:xfrm>
          <a:prstGeom prst="rect">
            <a:avLst/>
          </a:prstGeom>
          <a:ln w="12700">
            <a:miter lim="400000"/>
          </a:ln>
        </p:spPr>
      </p:pic>
      <p:pic>
        <p:nvPicPr>
          <p:cNvPr id="69" name="pasted-image.tif" descr="pasted-image.tif"/>
          <p:cNvPicPr>
            <a:picLocks noChangeAspect="1"/>
          </p:cNvPicPr>
          <p:nvPr/>
        </p:nvPicPr>
        <p:blipFill>
          <a:blip r:embed="rId5">
            <a:extLst/>
          </a:blip>
          <a:srcRect l="392" t="354" r="2942" b="1783"/>
          <a:stretch>
            <a:fillRect/>
          </a:stretch>
        </p:blipFill>
        <p:spPr>
          <a:xfrm>
            <a:off x="1843548" y="8177783"/>
            <a:ext cx="757776" cy="767160"/>
          </a:xfrm>
          <a:custGeom>
            <a:avLst/>
            <a:gdLst/>
            <a:ahLst/>
            <a:cxnLst>
              <a:cxn ang="0">
                <a:pos x="wd2" y="hd2"/>
              </a:cxn>
              <a:cxn ang="5400000">
                <a:pos x="wd2" y="hd2"/>
              </a:cxn>
              <a:cxn ang="10800000">
                <a:pos x="wd2" y="hd2"/>
              </a:cxn>
              <a:cxn ang="16200000">
                <a:pos x="wd2" y="hd2"/>
              </a:cxn>
            </a:cxnLst>
            <a:rect l="0" t="0" r="r" b="b"/>
            <a:pathLst>
              <a:path w="21588" h="21600" extrusionOk="0">
                <a:moveTo>
                  <a:pt x="9373" y="0"/>
                </a:moveTo>
                <a:cubicBezTo>
                  <a:pt x="8324" y="73"/>
                  <a:pt x="8092" y="211"/>
                  <a:pt x="7915" y="492"/>
                </a:cubicBezTo>
                <a:cubicBezTo>
                  <a:pt x="7716" y="807"/>
                  <a:pt x="7380" y="1001"/>
                  <a:pt x="7157" y="916"/>
                </a:cubicBezTo>
                <a:cubicBezTo>
                  <a:pt x="6934" y="832"/>
                  <a:pt x="6666" y="958"/>
                  <a:pt x="6569" y="1207"/>
                </a:cubicBezTo>
                <a:cubicBezTo>
                  <a:pt x="6472" y="1456"/>
                  <a:pt x="6100" y="1665"/>
                  <a:pt x="5744" y="1665"/>
                </a:cubicBezTo>
                <a:cubicBezTo>
                  <a:pt x="4942" y="1665"/>
                  <a:pt x="1673" y="4958"/>
                  <a:pt x="1673" y="5766"/>
                </a:cubicBezTo>
                <a:cubicBezTo>
                  <a:pt x="1673" y="6074"/>
                  <a:pt x="1491" y="6396"/>
                  <a:pt x="1266" y="6481"/>
                </a:cubicBezTo>
                <a:cubicBezTo>
                  <a:pt x="1004" y="6581"/>
                  <a:pt x="865" y="7054"/>
                  <a:pt x="882" y="7811"/>
                </a:cubicBezTo>
                <a:cubicBezTo>
                  <a:pt x="900" y="8606"/>
                  <a:pt x="744" y="9109"/>
                  <a:pt x="407" y="9353"/>
                </a:cubicBezTo>
                <a:cubicBezTo>
                  <a:pt x="187" y="9512"/>
                  <a:pt x="70" y="9781"/>
                  <a:pt x="0" y="10671"/>
                </a:cubicBezTo>
                <a:cubicBezTo>
                  <a:pt x="68" y="11534"/>
                  <a:pt x="179" y="11819"/>
                  <a:pt x="384" y="11968"/>
                </a:cubicBezTo>
                <a:cubicBezTo>
                  <a:pt x="647" y="12158"/>
                  <a:pt x="863" y="12697"/>
                  <a:pt x="859" y="13163"/>
                </a:cubicBezTo>
                <a:cubicBezTo>
                  <a:pt x="853" y="14063"/>
                  <a:pt x="1868" y="15593"/>
                  <a:pt x="3200" y="16706"/>
                </a:cubicBezTo>
                <a:cubicBezTo>
                  <a:pt x="3639" y="17073"/>
                  <a:pt x="3928" y="17552"/>
                  <a:pt x="3844" y="17767"/>
                </a:cubicBezTo>
                <a:cubicBezTo>
                  <a:pt x="3531" y="18574"/>
                  <a:pt x="7158" y="20633"/>
                  <a:pt x="9690" y="21086"/>
                </a:cubicBezTo>
                <a:cubicBezTo>
                  <a:pt x="10336" y="21202"/>
                  <a:pt x="10785" y="21416"/>
                  <a:pt x="10832" y="21600"/>
                </a:cubicBezTo>
                <a:cubicBezTo>
                  <a:pt x="11141" y="21474"/>
                  <a:pt x="11750" y="21334"/>
                  <a:pt x="12403" y="21254"/>
                </a:cubicBezTo>
                <a:cubicBezTo>
                  <a:pt x="13287" y="21144"/>
                  <a:pt x="14792" y="20696"/>
                  <a:pt x="15750" y="20248"/>
                </a:cubicBezTo>
                <a:cubicBezTo>
                  <a:pt x="16708" y="19800"/>
                  <a:pt x="17587" y="19515"/>
                  <a:pt x="17695" y="19622"/>
                </a:cubicBezTo>
                <a:cubicBezTo>
                  <a:pt x="17803" y="19729"/>
                  <a:pt x="17845" y="19681"/>
                  <a:pt x="17796" y="19522"/>
                </a:cubicBezTo>
                <a:cubicBezTo>
                  <a:pt x="17748" y="19362"/>
                  <a:pt x="18092" y="18665"/>
                  <a:pt x="18565" y="17968"/>
                </a:cubicBezTo>
                <a:cubicBezTo>
                  <a:pt x="19260" y="16945"/>
                  <a:pt x="19465" y="16286"/>
                  <a:pt x="19594" y="14549"/>
                </a:cubicBezTo>
                <a:cubicBezTo>
                  <a:pt x="19759" y="12331"/>
                  <a:pt x="20266" y="11531"/>
                  <a:pt x="20431" y="13230"/>
                </a:cubicBezTo>
                <a:cubicBezTo>
                  <a:pt x="20566" y="14621"/>
                  <a:pt x="21170" y="14231"/>
                  <a:pt x="21482" y="12549"/>
                </a:cubicBezTo>
                <a:cubicBezTo>
                  <a:pt x="21569" y="12081"/>
                  <a:pt x="21600" y="11513"/>
                  <a:pt x="21584" y="10906"/>
                </a:cubicBezTo>
                <a:cubicBezTo>
                  <a:pt x="21537" y="9084"/>
                  <a:pt x="21055" y="6847"/>
                  <a:pt x="20352" y="5475"/>
                </a:cubicBezTo>
                <a:cubicBezTo>
                  <a:pt x="19454" y="3724"/>
                  <a:pt x="17102" y="1597"/>
                  <a:pt x="15558" y="1140"/>
                </a:cubicBezTo>
                <a:cubicBezTo>
                  <a:pt x="13840" y="631"/>
                  <a:pt x="11947" y="716"/>
                  <a:pt x="10662" y="1363"/>
                </a:cubicBezTo>
                <a:cubicBezTo>
                  <a:pt x="9301" y="2049"/>
                  <a:pt x="9077" y="1963"/>
                  <a:pt x="9249" y="805"/>
                </a:cubicBezTo>
                <a:lnTo>
                  <a:pt x="9373" y="0"/>
                </a:lnTo>
                <a:close/>
              </a:path>
            </a:pathLst>
          </a:custGeom>
          <a:ln w="12700">
            <a:miter lim="400000"/>
          </a:ln>
        </p:spPr>
      </p:pic>
      <p:sp>
        <p:nvSpPr>
          <p:cNvPr id="70" name="Association of UCC…"/>
          <p:cNvSpPr txBox="1"/>
          <p:nvPr/>
        </p:nvSpPr>
        <p:spPr>
          <a:xfrm>
            <a:off x="1105490" y="8957571"/>
            <a:ext cx="2233892" cy="558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1500" b="0">
                <a:latin typeface="Horn Normal"/>
                <a:ea typeface="Horn Normal"/>
                <a:cs typeface="Horn Normal"/>
                <a:sym typeface="Horn Normal"/>
              </a:defRPr>
            </a:pPr>
            <a:r>
              <a:t>Association of UCC</a:t>
            </a:r>
          </a:p>
          <a:p>
            <a:pPr>
              <a:defRPr sz="1500" b="0">
                <a:latin typeface="Horn Normal"/>
                <a:ea typeface="Horn Normal"/>
                <a:cs typeface="Horn Normal"/>
                <a:sym typeface="Horn Normal"/>
              </a:defRPr>
            </a:pPr>
            <a:r>
              <a:t>Intentional Interim Ministers</a:t>
            </a:r>
          </a:p>
        </p:txBody>
      </p:sp>
      <p:pic>
        <p:nvPicPr>
          <p:cNvPr id="71" name="unknown.jpg" descr="unknown.jpg"/>
          <p:cNvPicPr>
            <a:picLocks noChangeAspect="1"/>
          </p:cNvPicPr>
          <p:nvPr/>
        </p:nvPicPr>
        <p:blipFill>
          <a:blip r:embed="rId6">
            <a:extLst/>
          </a:blip>
          <a:stretch>
            <a:fillRect/>
          </a:stretch>
        </p:blipFill>
        <p:spPr>
          <a:xfrm>
            <a:off x="4723045" y="10206760"/>
            <a:ext cx="7531101" cy="1905001"/>
          </a:xfrm>
          <a:prstGeom prst="rect">
            <a:avLst/>
          </a:prstGeom>
          <a:ln w="12700">
            <a:miter lim="400000"/>
          </a:ln>
        </p:spPr>
      </p:pic>
      <p:sp>
        <p:nvSpPr>
          <p:cNvPr id="72" name="Text"/>
          <p:cNvSpPr txBox="1"/>
          <p:nvPr/>
        </p:nvSpPr>
        <p:spPr>
          <a:xfrm>
            <a:off x="4723045" y="9966471"/>
            <a:ext cx="127001" cy="48058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1200" b="0">
                <a:latin typeface="Chalkboard"/>
                <a:ea typeface="Chalkboard"/>
                <a:cs typeface="Chalkboard"/>
                <a:sym typeface="Chalkboard"/>
              </a:defRPr>
            </a:pPr>
            <a:endParaRPr/>
          </a:p>
        </p:txBody>
      </p:sp>
      <p:pic>
        <p:nvPicPr>
          <p:cNvPr id="73" name="unknown.jpg" descr="unknown.jpg"/>
          <p:cNvPicPr>
            <a:picLocks noChangeAspect="1"/>
          </p:cNvPicPr>
          <p:nvPr/>
        </p:nvPicPr>
        <p:blipFill>
          <a:blip r:embed="rId6">
            <a:extLst/>
          </a:blip>
          <a:stretch>
            <a:fillRect/>
          </a:stretch>
        </p:blipFill>
        <p:spPr>
          <a:xfrm>
            <a:off x="7179114" y="8544921"/>
            <a:ext cx="2726741" cy="689733"/>
          </a:xfrm>
          <a:prstGeom prst="rect">
            <a:avLst/>
          </a:prstGeom>
          <a:ln w="12700">
            <a:miter lim="400000"/>
          </a:ln>
        </p:spPr>
      </p:pic>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FBFFE1"/>
        </a:solidFill>
        <a:effectLst/>
      </p:bgPr>
    </p:bg>
    <p:spTree>
      <p:nvGrpSpPr>
        <p:cNvPr id="1" name=""/>
        <p:cNvGrpSpPr/>
        <p:nvPr/>
      </p:nvGrpSpPr>
      <p:grpSpPr>
        <a:xfrm>
          <a:off x="0" y="0"/>
          <a:ext cx="0" cy="0"/>
          <a:chOff x="0" y="0"/>
          <a:chExt cx="0" cy="0"/>
        </a:xfrm>
      </p:grpSpPr>
      <p:sp>
        <p:nvSpPr>
          <p:cNvPr id="81" name="Image"/>
          <p:cNvSpPr>
            <a:spLocks noGrp="1"/>
          </p:cNvSpPr>
          <p:nvPr>
            <p:ph type="pic" sz="half" idx="13"/>
          </p:nvPr>
        </p:nvSpPr>
        <p:spPr>
          <a:xfrm>
            <a:off x="7081269" y="2088699"/>
            <a:ext cx="4998238" cy="5890781"/>
          </a:xfrm>
          <a:prstGeom prst="rect">
            <a:avLst/>
          </a:prstGeom>
        </p:spPr>
        <p:txBody>
          <a:bodyPr lIns="91439" tIns="45719" rIns="91439" bIns="45719" anchor="t">
            <a:noAutofit/>
          </a:bodyPr>
          <a:lstStyle/>
          <a:p>
            <a:endParaRPr/>
          </a:p>
        </p:txBody>
      </p:sp>
      <p:sp>
        <p:nvSpPr>
          <p:cNvPr id="82" name="Title Text"/>
          <p:cNvSpPr txBox="1">
            <a:spLocks noGrp="1"/>
          </p:cNvSpPr>
          <p:nvPr>
            <p:ph type="title"/>
          </p:nvPr>
        </p:nvSpPr>
        <p:spPr>
          <a:prstGeom prst="rect">
            <a:avLst/>
          </a:prstGeom>
        </p:spPr>
        <p:txBody>
          <a:bodyPr/>
          <a:lstStyle/>
          <a:p>
            <a:r>
              <a:t>Title Text</a:t>
            </a:r>
          </a:p>
        </p:txBody>
      </p:sp>
      <p:sp>
        <p:nvSpPr>
          <p:cNvPr id="83" name="Body Level One…"/>
          <p:cNvSpPr txBox="1">
            <a:spLocks noGrp="1"/>
          </p:cNvSpPr>
          <p:nvPr>
            <p:ph type="body" sz="half" idx="1"/>
          </p:nvPr>
        </p:nvSpPr>
        <p:spPr>
          <a:xfrm>
            <a:off x="785221" y="2054611"/>
            <a:ext cx="5426408" cy="5886848"/>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grpSp>
        <p:nvGrpSpPr>
          <p:cNvPr id="90" name="Group"/>
          <p:cNvGrpSpPr/>
          <p:nvPr/>
        </p:nvGrpSpPr>
        <p:grpSpPr>
          <a:xfrm>
            <a:off x="1114788" y="8231725"/>
            <a:ext cx="10775224" cy="1393501"/>
            <a:chOff x="0" y="0"/>
            <a:chExt cx="10775222" cy="1393500"/>
          </a:xfrm>
        </p:grpSpPr>
        <p:sp>
          <p:nvSpPr>
            <p:cNvPr id="84" name="Line"/>
            <p:cNvSpPr/>
            <p:nvPr/>
          </p:nvSpPr>
          <p:spPr>
            <a:xfrm>
              <a:off x="0" y="0"/>
              <a:ext cx="10775223" cy="0"/>
            </a:xfrm>
            <a:prstGeom prst="line">
              <a:avLst/>
            </a:prstGeom>
            <a:noFill/>
            <a:ln w="50800" cap="flat">
              <a:solidFill>
                <a:srgbClr val="594743"/>
              </a:solidFill>
              <a:prstDash val="solid"/>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85" name="unknown.jpg" descr="unknown.jpg"/>
            <p:cNvPicPr>
              <a:picLocks noChangeAspect="1"/>
            </p:cNvPicPr>
            <p:nvPr/>
          </p:nvPicPr>
          <p:blipFill>
            <a:blip r:embed="rId2">
              <a:extLst/>
            </a:blip>
            <a:srcRect l="6669" t="6829" r="6660" b="6590"/>
            <a:stretch>
              <a:fillRect/>
            </a:stretch>
          </p:blipFill>
          <p:spPr>
            <a:xfrm>
              <a:off x="9499035" y="210064"/>
              <a:ext cx="1184673" cy="1183437"/>
            </a:xfrm>
            <a:custGeom>
              <a:avLst/>
              <a:gdLst/>
              <a:ahLst/>
              <a:cxnLst>
                <a:cxn ang="0">
                  <a:pos x="wd2" y="hd2"/>
                </a:cxn>
                <a:cxn ang="5400000">
                  <a:pos x="wd2" y="hd2"/>
                </a:cxn>
                <a:cxn ang="10800000">
                  <a:pos x="wd2" y="hd2"/>
                </a:cxn>
                <a:cxn ang="16200000">
                  <a:pos x="wd2" y="hd2"/>
                </a:cxn>
              </a:cxnLst>
              <a:rect l="0" t="0" r="r" b="b"/>
              <a:pathLst>
                <a:path w="21599" h="21583" extrusionOk="0">
                  <a:moveTo>
                    <a:pt x="10796" y="0"/>
                  </a:moveTo>
                  <a:cubicBezTo>
                    <a:pt x="8885" y="0"/>
                    <a:pt x="8219" y="92"/>
                    <a:pt x="7127" y="514"/>
                  </a:cubicBezTo>
                  <a:cubicBezTo>
                    <a:pt x="3857" y="1777"/>
                    <a:pt x="1834" y="3799"/>
                    <a:pt x="557" y="7086"/>
                  </a:cubicBezTo>
                  <a:cubicBezTo>
                    <a:pt x="185" y="8045"/>
                    <a:pt x="0" y="9406"/>
                    <a:pt x="0" y="10763"/>
                  </a:cubicBezTo>
                  <a:cubicBezTo>
                    <a:pt x="0" y="12120"/>
                    <a:pt x="185" y="13474"/>
                    <a:pt x="557" y="14433"/>
                  </a:cubicBezTo>
                  <a:cubicBezTo>
                    <a:pt x="1500" y="16859"/>
                    <a:pt x="2754" y="18492"/>
                    <a:pt x="4631" y="19731"/>
                  </a:cubicBezTo>
                  <a:cubicBezTo>
                    <a:pt x="5729" y="20457"/>
                    <a:pt x="7801" y="21308"/>
                    <a:pt x="9016" y="21533"/>
                  </a:cubicBezTo>
                  <a:cubicBezTo>
                    <a:pt x="9322" y="21590"/>
                    <a:pt x="10383" y="21600"/>
                    <a:pt x="11368" y="21555"/>
                  </a:cubicBezTo>
                  <a:cubicBezTo>
                    <a:pt x="15858" y="21351"/>
                    <a:pt x="19370" y="18763"/>
                    <a:pt x="21042" y="14433"/>
                  </a:cubicBezTo>
                  <a:cubicBezTo>
                    <a:pt x="21413" y="13473"/>
                    <a:pt x="21600" y="12113"/>
                    <a:pt x="21599" y="10756"/>
                  </a:cubicBezTo>
                  <a:cubicBezTo>
                    <a:pt x="21599" y="9399"/>
                    <a:pt x="21407" y="8043"/>
                    <a:pt x="21035" y="7086"/>
                  </a:cubicBezTo>
                  <a:cubicBezTo>
                    <a:pt x="19758" y="3799"/>
                    <a:pt x="17742" y="1777"/>
                    <a:pt x="14472" y="514"/>
                  </a:cubicBezTo>
                  <a:cubicBezTo>
                    <a:pt x="13380" y="92"/>
                    <a:pt x="12707" y="0"/>
                    <a:pt x="10796" y="0"/>
                  </a:cubicBezTo>
                  <a:close/>
                </a:path>
              </a:pathLst>
            </a:custGeom>
            <a:ln w="12700" cap="flat">
              <a:noFill/>
              <a:miter lim="400000"/>
            </a:ln>
            <a:effectLst/>
          </p:spPr>
        </p:pic>
        <p:pic>
          <p:nvPicPr>
            <p:cNvPr id="86" name="unknown.png" descr="unknown.png"/>
            <p:cNvPicPr>
              <a:picLocks noChangeAspect="1"/>
            </p:cNvPicPr>
            <p:nvPr/>
          </p:nvPicPr>
          <p:blipFill>
            <a:blip r:embed="rId3">
              <a:extLst/>
            </a:blip>
            <a:stretch>
              <a:fillRect/>
            </a:stretch>
          </p:blipFill>
          <p:spPr>
            <a:xfrm>
              <a:off x="3219910" y="253449"/>
              <a:ext cx="1349318" cy="1096772"/>
            </a:xfrm>
            <a:prstGeom prst="rect">
              <a:avLst/>
            </a:prstGeom>
            <a:ln w="12700" cap="flat">
              <a:noFill/>
              <a:miter lim="400000"/>
            </a:ln>
            <a:effectLst/>
          </p:spPr>
        </p:pic>
        <p:pic>
          <p:nvPicPr>
            <p:cNvPr id="87" name="pasted-image.tif" descr="pasted-image.tif"/>
            <p:cNvPicPr>
              <a:picLocks noChangeAspect="1"/>
            </p:cNvPicPr>
            <p:nvPr/>
          </p:nvPicPr>
          <p:blipFill>
            <a:blip r:embed="rId4">
              <a:extLst/>
            </a:blip>
            <a:srcRect l="392" t="354" r="2959" b="1797"/>
            <a:stretch>
              <a:fillRect/>
            </a:stretch>
          </p:blipFill>
          <p:spPr>
            <a:xfrm>
              <a:off x="972003" y="169825"/>
              <a:ext cx="685625" cy="694135"/>
            </a:xfrm>
            <a:custGeom>
              <a:avLst/>
              <a:gdLst/>
              <a:ahLst/>
              <a:cxnLst>
                <a:cxn ang="0">
                  <a:pos x="wd2" y="hd2"/>
                </a:cxn>
                <a:cxn ang="5400000">
                  <a:pos x="wd2" y="hd2"/>
                </a:cxn>
                <a:cxn ang="10800000">
                  <a:pos x="wd2" y="hd2"/>
                </a:cxn>
                <a:cxn ang="16200000">
                  <a:pos x="wd2" y="hd2"/>
                </a:cxn>
              </a:cxnLst>
              <a:rect l="0" t="0" r="r" b="b"/>
              <a:pathLst>
                <a:path w="21361" h="21600" extrusionOk="0">
                  <a:moveTo>
                    <a:pt x="9274" y="0"/>
                  </a:moveTo>
                  <a:cubicBezTo>
                    <a:pt x="8236" y="73"/>
                    <a:pt x="8015" y="213"/>
                    <a:pt x="7839" y="494"/>
                  </a:cubicBezTo>
                  <a:cubicBezTo>
                    <a:pt x="7642" y="809"/>
                    <a:pt x="7294" y="998"/>
                    <a:pt x="7073" y="914"/>
                  </a:cubicBezTo>
                  <a:cubicBezTo>
                    <a:pt x="6852" y="829"/>
                    <a:pt x="6600" y="961"/>
                    <a:pt x="6504" y="1210"/>
                  </a:cubicBezTo>
                  <a:cubicBezTo>
                    <a:pt x="6408" y="1459"/>
                    <a:pt x="6041" y="1667"/>
                    <a:pt x="5688" y="1667"/>
                  </a:cubicBezTo>
                  <a:cubicBezTo>
                    <a:pt x="4895" y="1667"/>
                    <a:pt x="1657" y="4959"/>
                    <a:pt x="1657" y="5767"/>
                  </a:cubicBezTo>
                  <a:cubicBezTo>
                    <a:pt x="1657" y="6076"/>
                    <a:pt x="1471" y="6398"/>
                    <a:pt x="1249" y="6484"/>
                  </a:cubicBezTo>
                  <a:cubicBezTo>
                    <a:pt x="989" y="6583"/>
                    <a:pt x="861" y="7061"/>
                    <a:pt x="878" y="7817"/>
                  </a:cubicBezTo>
                  <a:cubicBezTo>
                    <a:pt x="895" y="8613"/>
                    <a:pt x="742" y="9118"/>
                    <a:pt x="408" y="9361"/>
                  </a:cubicBezTo>
                  <a:cubicBezTo>
                    <a:pt x="190" y="9520"/>
                    <a:pt x="69" y="9779"/>
                    <a:pt x="0" y="10670"/>
                  </a:cubicBezTo>
                  <a:cubicBezTo>
                    <a:pt x="67" y="11533"/>
                    <a:pt x="180" y="11819"/>
                    <a:pt x="383" y="11967"/>
                  </a:cubicBezTo>
                  <a:cubicBezTo>
                    <a:pt x="643" y="12157"/>
                    <a:pt x="856" y="12698"/>
                    <a:pt x="853" y="13165"/>
                  </a:cubicBezTo>
                  <a:cubicBezTo>
                    <a:pt x="847" y="14065"/>
                    <a:pt x="1847" y="15596"/>
                    <a:pt x="3165" y="16709"/>
                  </a:cubicBezTo>
                  <a:cubicBezTo>
                    <a:pt x="3600" y="17076"/>
                    <a:pt x="3891" y="17556"/>
                    <a:pt x="3808" y="17772"/>
                  </a:cubicBezTo>
                  <a:cubicBezTo>
                    <a:pt x="3498" y="18579"/>
                    <a:pt x="7077" y="20640"/>
                    <a:pt x="9583" y="21094"/>
                  </a:cubicBezTo>
                  <a:cubicBezTo>
                    <a:pt x="10223" y="21209"/>
                    <a:pt x="10674" y="21416"/>
                    <a:pt x="10720" y="21600"/>
                  </a:cubicBezTo>
                  <a:cubicBezTo>
                    <a:pt x="11026" y="21474"/>
                    <a:pt x="11632" y="21335"/>
                    <a:pt x="12278" y="21254"/>
                  </a:cubicBezTo>
                  <a:cubicBezTo>
                    <a:pt x="13153" y="21145"/>
                    <a:pt x="14644" y="20689"/>
                    <a:pt x="15592" y="20242"/>
                  </a:cubicBezTo>
                  <a:cubicBezTo>
                    <a:pt x="16541" y="19794"/>
                    <a:pt x="17402" y="19517"/>
                    <a:pt x="17509" y="19624"/>
                  </a:cubicBezTo>
                  <a:cubicBezTo>
                    <a:pt x="17616" y="19731"/>
                    <a:pt x="17656" y="19685"/>
                    <a:pt x="17608" y="19525"/>
                  </a:cubicBezTo>
                  <a:cubicBezTo>
                    <a:pt x="17559" y="19365"/>
                    <a:pt x="17906" y="18666"/>
                    <a:pt x="18374" y="17969"/>
                  </a:cubicBezTo>
                  <a:cubicBezTo>
                    <a:pt x="19062" y="16946"/>
                    <a:pt x="19261" y="16285"/>
                    <a:pt x="19388" y="14548"/>
                  </a:cubicBezTo>
                  <a:cubicBezTo>
                    <a:pt x="19551" y="12330"/>
                    <a:pt x="20053" y="11527"/>
                    <a:pt x="20217" y="13227"/>
                  </a:cubicBezTo>
                  <a:cubicBezTo>
                    <a:pt x="20351" y="14618"/>
                    <a:pt x="20946" y="14230"/>
                    <a:pt x="21256" y="12548"/>
                  </a:cubicBezTo>
                  <a:cubicBezTo>
                    <a:pt x="21600" y="10676"/>
                    <a:pt x="21070" y="7312"/>
                    <a:pt x="20143" y="5483"/>
                  </a:cubicBezTo>
                  <a:cubicBezTo>
                    <a:pt x="19254" y="3732"/>
                    <a:pt x="16923" y="1594"/>
                    <a:pt x="15394" y="1136"/>
                  </a:cubicBezTo>
                  <a:cubicBezTo>
                    <a:pt x="13694" y="627"/>
                    <a:pt x="11819" y="723"/>
                    <a:pt x="10547" y="1371"/>
                  </a:cubicBezTo>
                  <a:cubicBezTo>
                    <a:pt x="9200" y="2057"/>
                    <a:pt x="8980" y="1962"/>
                    <a:pt x="9150" y="803"/>
                  </a:cubicBezTo>
                  <a:lnTo>
                    <a:pt x="9274" y="0"/>
                  </a:lnTo>
                  <a:close/>
                </a:path>
              </a:pathLst>
            </a:custGeom>
            <a:ln w="12700" cap="flat">
              <a:noFill/>
              <a:miter lim="400000"/>
            </a:ln>
            <a:effectLst/>
          </p:spPr>
        </p:pic>
        <p:sp>
          <p:nvSpPr>
            <p:cNvPr id="88" name="Association of UCC…"/>
            <p:cNvSpPr txBox="1"/>
            <p:nvPr/>
          </p:nvSpPr>
          <p:spPr>
            <a:xfrm>
              <a:off x="304105" y="875486"/>
              <a:ext cx="2021537" cy="50568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a:defRPr sz="1500" b="0">
                  <a:latin typeface="Horn Normal"/>
                  <a:ea typeface="Horn Normal"/>
                  <a:cs typeface="Horn Normal"/>
                  <a:sym typeface="Horn Normal"/>
                </a:defRPr>
              </a:pPr>
              <a:r>
                <a:t>Association of UCC</a:t>
              </a:r>
            </a:p>
            <a:p>
              <a:pPr>
                <a:defRPr sz="1500" b="0">
                  <a:latin typeface="Horn Normal"/>
                  <a:ea typeface="Horn Normal"/>
                  <a:cs typeface="Horn Normal"/>
                  <a:sym typeface="Horn Normal"/>
                </a:defRPr>
              </a:pPr>
              <a:r>
                <a:t>Intentional Interim Ministers</a:t>
              </a:r>
            </a:p>
          </p:txBody>
        </p:sp>
        <p:pic>
          <p:nvPicPr>
            <p:cNvPr id="89" name="unknown.jpg" descr="unknown.jpg"/>
            <p:cNvPicPr>
              <a:picLocks noChangeAspect="1"/>
            </p:cNvPicPr>
            <p:nvPr/>
          </p:nvPicPr>
          <p:blipFill>
            <a:blip r:embed="rId5">
              <a:extLst/>
            </a:blip>
            <a:stretch>
              <a:fillRect/>
            </a:stretch>
          </p:blipFill>
          <p:spPr>
            <a:xfrm>
              <a:off x="5860812" y="505042"/>
              <a:ext cx="2346638" cy="593586"/>
            </a:xfrm>
            <a:prstGeom prst="rect">
              <a:avLst/>
            </a:prstGeom>
            <a:ln w="12700" cap="flat">
              <a:noFill/>
              <a:miter lim="400000"/>
            </a:ln>
            <a:effectLst/>
          </p:spPr>
        </p:pic>
      </p:grpSp>
      <p:sp>
        <p:nvSpPr>
          <p:cNvPr id="91"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bg>
      <p:bgPr>
        <a:solidFill>
          <a:srgbClr val="FBFDE1"/>
        </a:solidFill>
        <a:effectLst/>
      </p:bgPr>
    </p:bg>
    <p:spTree>
      <p:nvGrpSpPr>
        <p:cNvPr id="1" name=""/>
        <p:cNvGrpSpPr/>
        <p:nvPr/>
      </p:nvGrpSpPr>
      <p:grpSpPr>
        <a:xfrm>
          <a:off x="0" y="0"/>
          <a:ext cx="0" cy="0"/>
          <a:chOff x="0" y="0"/>
          <a:chExt cx="0" cy="0"/>
        </a:xfrm>
      </p:grpSpPr>
      <p:sp>
        <p:nvSpPr>
          <p:cNvPr id="98" name="Body Level One…"/>
          <p:cNvSpPr txBox="1">
            <a:spLocks noGrp="1"/>
          </p:cNvSpPr>
          <p:nvPr>
            <p:ph type="body" idx="1"/>
          </p:nvPr>
        </p:nvSpPr>
        <p:spPr>
          <a:xfrm>
            <a:off x="952500" y="1270000"/>
            <a:ext cx="11099800" cy="6630145"/>
          </a:xfrm>
          <a:prstGeom prst="rect">
            <a:avLst/>
          </a:prstGeom>
        </p:spPr>
        <p:txBody>
          <a:bodyPr/>
          <a:lstStyle>
            <a:lvl1pPr>
              <a:defRPr>
                <a:solidFill>
                  <a:srgbClr val="594743"/>
                </a:solidFill>
              </a:defRPr>
            </a:lvl1pPr>
            <a:lvl2pPr>
              <a:defRPr>
                <a:solidFill>
                  <a:srgbClr val="594743"/>
                </a:solidFill>
              </a:defRPr>
            </a:lvl2pPr>
            <a:lvl3pPr>
              <a:defRPr>
                <a:solidFill>
                  <a:srgbClr val="594743"/>
                </a:solidFill>
              </a:defRPr>
            </a:lvl3pPr>
            <a:lvl4pPr>
              <a:defRPr>
                <a:solidFill>
                  <a:srgbClr val="594743"/>
                </a:solidFill>
              </a:defRPr>
            </a:lvl4pPr>
            <a:lvl5pPr>
              <a:defRPr>
                <a:solidFill>
                  <a:srgbClr val="594743"/>
                </a:solidFill>
              </a:defRPr>
            </a:lvl5pPr>
          </a:lstStyle>
          <a:p>
            <a:r>
              <a:t>Body Level One</a:t>
            </a:r>
          </a:p>
          <a:p>
            <a:pPr lvl="1"/>
            <a:r>
              <a:t>Body Level Two</a:t>
            </a:r>
          </a:p>
          <a:p>
            <a:pPr lvl="2"/>
            <a:r>
              <a:t>Body Level Three</a:t>
            </a:r>
          </a:p>
          <a:p>
            <a:pPr lvl="3"/>
            <a:r>
              <a:t>Body Level Four</a:t>
            </a:r>
          </a:p>
          <a:p>
            <a:pPr lvl="4"/>
            <a:r>
              <a:t>Body Level Five</a:t>
            </a:r>
          </a:p>
        </p:txBody>
      </p:sp>
      <p:grpSp>
        <p:nvGrpSpPr>
          <p:cNvPr id="105" name="Group"/>
          <p:cNvGrpSpPr/>
          <p:nvPr/>
        </p:nvGrpSpPr>
        <p:grpSpPr>
          <a:xfrm>
            <a:off x="769439" y="7990118"/>
            <a:ext cx="11907127" cy="1540000"/>
            <a:chOff x="0" y="0"/>
            <a:chExt cx="11907125" cy="1539999"/>
          </a:xfrm>
        </p:grpSpPr>
        <p:sp>
          <p:nvSpPr>
            <p:cNvPr id="99" name="Line"/>
            <p:cNvSpPr/>
            <p:nvPr/>
          </p:nvSpPr>
          <p:spPr>
            <a:xfrm>
              <a:off x="0" y="0"/>
              <a:ext cx="11907127" cy="0"/>
            </a:xfrm>
            <a:prstGeom prst="line">
              <a:avLst/>
            </a:prstGeom>
            <a:noFill/>
            <a:ln w="50800" cap="flat">
              <a:solidFill>
                <a:srgbClr val="594743"/>
              </a:solidFill>
              <a:prstDash val="solid"/>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100" name="unknown.jpg" descr="unknown.jpg"/>
            <p:cNvPicPr>
              <a:picLocks noChangeAspect="1"/>
            </p:cNvPicPr>
            <p:nvPr/>
          </p:nvPicPr>
          <p:blipFill>
            <a:blip r:embed="rId2">
              <a:extLst/>
            </a:blip>
            <a:srcRect l="6669" t="6829" r="6674" b="6582"/>
            <a:stretch>
              <a:fillRect/>
            </a:stretch>
          </p:blipFill>
          <p:spPr>
            <a:xfrm>
              <a:off x="10496879" y="232131"/>
              <a:ext cx="1308895" cy="1307869"/>
            </a:xfrm>
            <a:custGeom>
              <a:avLst/>
              <a:gdLst/>
              <a:ahLst/>
              <a:cxnLst>
                <a:cxn ang="0">
                  <a:pos x="wd2" y="hd2"/>
                </a:cxn>
                <a:cxn ang="5400000">
                  <a:pos x="wd2" y="hd2"/>
                </a:cxn>
                <a:cxn ang="10800000">
                  <a:pos x="wd2" y="hd2"/>
                </a:cxn>
                <a:cxn ang="16200000">
                  <a:pos x="wd2" y="hd2"/>
                </a:cxn>
              </a:cxnLst>
              <a:rect l="0" t="0" r="r" b="b"/>
              <a:pathLst>
                <a:path w="21599" h="21584" extrusionOk="0">
                  <a:moveTo>
                    <a:pt x="10800" y="0"/>
                  </a:moveTo>
                  <a:cubicBezTo>
                    <a:pt x="8889" y="0"/>
                    <a:pt x="8218" y="96"/>
                    <a:pt x="7126" y="517"/>
                  </a:cubicBezTo>
                  <a:cubicBezTo>
                    <a:pt x="3855" y="1781"/>
                    <a:pt x="1834" y="3800"/>
                    <a:pt x="557" y="7087"/>
                  </a:cubicBezTo>
                  <a:cubicBezTo>
                    <a:pt x="184" y="8046"/>
                    <a:pt x="0" y="9404"/>
                    <a:pt x="0" y="10761"/>
                  </a:cubicBezTo>
                  <a:cubicBezTo>
                    <a:pt x="0" y="12118"/>
                    <a:pt x="184" y="13477"/>
                    <a:pt x="557" y="14436"/>
                  </a:cubicBezTo>
                  <a:cubicBezTo>
                    <a:pt x="1499" y="16861"/>
                    <a:pt x="2760" y="18488"/>
                    <a:pt x="4637" y="19728"/>
                  </a:cubicBezTo>
                  <a:cubicBezTo>
                    <a:pt x="5735" y="20453"/>
                    <a:pt x="7803" y="21310"/>
                    <a:pt x="9018" y="21536"/>
                  </a:cubicBezTo>
                  <a:cubicBezTo>
                    <a:pt x="9324" y="21592"/>
                    <a:pt x="10385" y="21600"/>
                    <a:pt x="11369" y="21555"/>
                  </a:cubicBezTo>
                  <a:cubicBezTo>
                    <a:pt x="15861" y="21351"/>
                    <a:pt x="19370" y="18766"/>
                    <a:pt x="21043" y="14436"/>
                  </a:cubicBezTo>
                  <a:cubicBezTo>
                    <a:pt x="21414" y="13476"/>
                    <a:pt x="21600" y="12118"/>
                    <a:pt x="21599" y="10761"/>
                  </a:cubicBezTo>
                  <a:cubicBezTo>
                    <a:pt x="21599" y="9404"/>
                    <a:pt x="21414" y="8043"/>
                    <a:pt x="21043" y="7087"/>
                  </a:cubicBezTo>
                  <a:cubicBezTo>
                    <a:pt x="19765" y="3800"/>
                    <a:pt x="17744" y="1781"/>
                    <a:pt x="14474" y="517"/>
                  </a:cubicBezTo>
                  <a:cubicBezTo>
                    <a:pt x="13382" y="96"/>
                    <a:pt x="12711" y="0"/>
                    <a:pt x="10800" y="0"/>
                  </a:cubicBezTo>
                  <a:close/>
                </a:path>
              </a:pathLst>
            </a:custGeom>
            <a:ln w="12700" cap="flat">
              <a:noFill/>
              <a:miter lim="400000"/>
            </a:ln>
            <a:effectLst/>
          </p:spPr>
        </p:pic>
        <p:pic>
          <p:nvPicPr>
            <p:cNvPr id="101" name="unknown.png" descr="unknown.png"/>
            <p:cNvPicPr>
              <a:picLocks noChangeAspect="1"/>
            </p:cNvPicPr>
            <p:nvPr/>
          </p:nvPicPr>
          <p:blipFill>
            <a:blip r:embed="rId3">
              <a:extLst/>
            </a:blip>
            <a:stretch>
              <a:fillRect/>
            </a:stretch>
          </p:blipFill>
          <p:spPr>
            <a:xfrm>
              <a:off x="3558151" y="280073"/>
              <a:ext cx="1491060" cy="1211985"/>
            </a:xfrm>
            <a:prstGeom prst="rect">
              <a:avLst/>
            </a:prstGeom>
            <a:ln w="12700" cap="flat">
              <a:noFill/>
              <a:miter lim="400000"/>
            </a:ln>
            <a:effectLst/>
          </p:spPr>
        </p:pic>
        <p:pic>
          <p:nvPicPr>
            <p:cNvPr id="102" name="pasted-image.tif" descr="pasted-image.tif"/>
            <p:cNvPicPr>
              <a:picLocks noChangeAspect="1"/>
            </p:cNvPicPr>
            <p:nvPr/>
          </p:nvPicPr>
          <p:blipFill>
            <a:blip r:embed="rId4">
              <a:extLst/>
            </a:blip>
            <a:srcRect l="392" t="354" r="2942" b="1783"/>
            <a:stretch>
              <a:fillRect/>
            </a:stretch>
          </p:blipFill>
          <p:spPr>
            <a:xfrm>
              <a:off x="1074108" y="187664"/>
              <a:ext cx="757777" cy="767161"/>
            </a:xfrm>
            <a:custGeom>
              <a:avLst/>
              <a:gdLst/>
              <a:ahLst/>
              <a:cxnLst>
                <a:cxn ang="0">
                  <a:pos x="wd2" y="hd2"/>
                </a:cxn>
                <a:cxn ang="5400000">
                  <a:pos x="wd2" y="hd2"/>
                </a:cxn>
                <a:cxn ang="10800000">
                  <a:pos x="wd2" y="hd2"/>
                </a:cxn>
                <a:cxn ang="16200000">
                  <a:pos x="wd2" y="hd2"/>
                </a:cxn>
              </a:cxnLst>
              <a:rect l="0" t="0" r="r" b="b"/>
              <a:pathLst>
                <a:path w="21588" h="21600" extrusionOk="0">
                  <a:moveTo>
                    <a:pt x="9373" y="0"/>
                  </a:moveTo>
                  <a:cubicBezTo>
                    <a:pt x="8324" y="73"/>
                    <a:pt x="8092" y="211"/>
                    <a:pt x="7915" y="492"/>
                  </a:cubicBezTo>
                  <a:cubicBezTo>
                    <a:pt x="7716" y="807"/>
                    <a:pt x="7380" y="1001"/>
                    <a:pt x="7157" y="916"/>
                  </a:cubicBezTo>
                  <a:cubicBezTo>
                    <a:pt x="6934" y="832"/>
                    <a:pt x="6666" y="958"/>
                    <a:pt x="6569" y="1207"/>
                  </a:cubicBezTo>
                  <a:cubicBezTo>
                    <a:pt x="6472" y="1456"/>
                    <a:pt x="6100" y="1665"/>
                    <a:pt x="5744" y="1665"/>
                  </a:cubicBezTo>
                  <a:cubicBezTo>
                    <a:pt x="4942" y="1665"/>
                    <a:pt x="1673" y="4958"/>
                    <a:pt x="1673" y="5766"/>
                  </a:cubicBezTo>
                  <a:cubicBezTo>
                    <a:pt x="1673" y="6074"/>
                    <a:pt x="1491" y="6396"/>
                    <a:pt x="1266" y="6481"/>
                  </a:cubicBezTo>
                  <a:cubicBezTo>
                    <a:pt x="1004" y="6581"/>
                    <a:pt x="865" y="7054"/>
                    <a:pt x="882" y="7811"/>
                  </a:cubicBezTo>
                  <a:cubicBezTo>
                    <a:pt x="900" y="8606"/>
                    <a:pt x="744" y="9109"/>
                    <a:pt x="407" y="9353"/>
                  </a:cubicBezTo>
                  <a:cubicBezTo>
                    <a:pt x="187" y="9512"/>
                    <a:pt x="70" y="9781"/>
                    <a:pt x="0" y="10671"/>
                  </a:cubicBezTo>
                  <a:cubicBezTo>
                    <a:pt x="68" y="11534"/>
                    <a:pt x="179" y="11819"/>
                    <a:pt x="384" y="11968"/>
                  </a:cubicBezTo>
                  <a:cubicBezTo>
                    <a:pt x="647" y="12158"/>
                    <a:pt x="863" y="12697"/>
                    <a:pt x="859" y="13163"/>
                  </a:cubicBezTo>
                  <a:cubicBezTo>
                    <a:pt x="853" y="14063"/>
                    <a:pt x="1868" y="15593"/>
                    <a:pt x="3200" y="16706"/>
                  </a:cubicBezTo>
                  <a:cubicBezTo>
                    <a:pt x="3639" y="17073"/>
                    <a:pt x="3928" y="17552"/>
                    <a:pt x="3844" y="17767"/>
                  </a:cubicBezTo>
                  <a:cubicBezTo>
                    <a:pt x="3531" y="18574"/>
                    <a:pt x="7158" y="20633"/>
                    <a:pt x="9690" y="21086"/>
                  </a:cubicBezTo>
                  <a:cubicBezTo>
                    <a:pt x="10336" y="21202"/>
                    <a:pt x="10785" y="21416"/>
                    <a:pt x="10832" y="21600"/>
                  </a:cubicBezTo>
                  <a:cubicBezTo>
                    <a:pt x="11141" y="21474"/>
                    <a:pt x="11750" y="21334"/>
                    <a:pt x="12403" y="21254"/>
                  </a:cubicBezTo>
                  <a:cubicBezTo>
                    <a:pt x="13287" y="21144"/>
                    <a:pt x="14792" y="20696"/>
                    <a:pt x="15750" y="20248"/>
                  </a:cubicBezTo>
                  <a:cubicBezTo>
                    <a:pt x="16708" y="19800"/>
                    <a:pt x="17587" y="19515"/>
                    <a:pt x="17695" y="19622"/>
                  </a:cubicBezTo>
                  <a:cubicBezTo>
                    <a:pt x="17803" y="19729"/>
                    <a:pt x="17845" y="19681"/>
                    <a:pt x="17796" y="19522"/>
                  </a:cubicBezTo>
                  <a:cubicBezTo>
                    <a:pt x="17748" y="19362"/>
                    <a:pt x="18092" y="18665"/>
                    <a:pt x="18565" y="17968"/>
                  </a:cubicBezTo>
                  <a:cubicBezTo>
                    <a:pt x="19260" y="16945"/>
                    <a:pt x="19465" y="16286"/>
                    <a:pt x="19594" y="14549"/>
                  </a:cubicBezTo>
                  <a:cubicBezTo>
                    <a:pt x="19759" y="12331"/>
                    <a:pt x="20266" y="11531"/>
                    <a:pt x="20431" y="13230"/>
                  </a:cubicBezTo>
                  <a:cubicBezTo>
                    <a:pt x="20566" y="14621"/>
                    <a:pt x="21170" y="14231"/>
                    <a:pt x="21482" y="12549"/>
                  </a:cubicBezTo>
                  <a:cubicBezTo>
                    <a:pt x="21569" y="12081"/>
                    <a:pt x="21600" y="11513"/>
                    <a:pt x="21584" y="10906"/>
                  </a:cubicBezTo>
                  <a:cubicBezTo>
                    <a:pt x="21537" y="9084"/>
                    <a:pt x="21055" y="6847"/>
                    <a:pt x="20352" y="5475"/>
                  </a:cubicBezTo>
                  <a:cubicBezTo>
                    <a:pt x="19454" y="3724"/>
                    <a:pt x="17102" y="1597"/>
                    <a:pt x="15558" y="1140"/>
                  </a:cubicBezTo>
                  <a:cubicBezTo>
                    <a:pt x="13840" y="631"/>
                    <a:pt x="11947" y="716"/>
                    <a:pt x="10662" y="1363"/>
                  </a:cubicBezTo>
                  <a:cubicBezTo>
                    <a:pt x="9301" y="2049"/>
                    <a:pt x="9077" y="1963"/>
                    <a:pt x="9249" y="805"/>
                  </a:cubicBezTo>
                  <a:lnTo>
                    <a:pt x="9373" y="0"/>
                  </a:lnTo>
                  <a:close/>
                </a:path>
              </a:pathLst>
            </a:custGeom>
            <a:ln w="12700" cap="flat">
              <a:noFill/>
              <a:miter lim="400000"/>
            </a:ln>
            <a:effectLst/>
          </p:spPr>
        </p:pic>
        <p:sp>
          <p:nvSpPr>
            <p:cNvPr id="103" name="Association of UCC…"/>
            <p:cNvSpPr txBox="1"/>
            <p:nvPr/>
          </p:nvSpPr>
          <p:spPr>
            <a:xfrm>
              <a:off x="336050" y="967453"/>
              <a:ext cx="2233893" cy="558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a:defRPr sz="1500" b="0">
                  <a:latin typeface="Horn Normal"/>
                  <a:ea typeface="Horn Normal"/>
                  <a:cs typeface="Horn Normal"/>
                  <a:sym typeface="Horn Normal"/>
                </a:defRPr>
              </a:pPr>
              <a:r>
                <a:t>Association of UCC</a:t>
              </a:r>
            </a:p>
            <a:p>
              <a:pPr>
                <a:defRPr sz="1500" b="0">
                  <a:latin typeface="Horn Normal"/>
                  <a:ea typeface="Horn Normal"/>
                  <a:cs typeface="Horn Normal"/>
                  <a:sym typeface="Horn Normal"/>
                </a:defRPr>
              </a:pPr>
              <a:r>
                <a:t>Intentional Interim Ministers</a:t>
              </a:r>
            </a:p>
          </p:txBody>
        </p:sp>
        <p:pic>
          <p:nvPicPr>
            <p:cNvPr id="104" name="unknown.jpg" descr="unknown.jpg"/>
            <p:cNvPicPr>
              <a:picLocks noChangeAspect="1"/>
            </p:cNvPicPr>
            <p:nvPr/>
          </p:nvPicPr>
          <p:blipFill>
            <a:blip r:embed="rId5">
              <a:extLst/>
            </a:blip>
            <a:stretch>
              <a:fillRect/>
            </a:stretch>
          </p:blipFill>
          <p:spPr>
            <a:xfrm>
              <a:off x="6476473" y="558096"/>
              <a:ext cx="2593144" cy="655939"/>
            </a:xfrm>
            <a:prstGeom prst="rect">
              <a:avLst/>
            </a:prstGeom>
            <a:ln w="12700" cap="flat">
              <a:noFill/>
              <a:miter lim="400000"/>
            </a:ln>
            <a:effectLst/>
          </p:spPr>
        </p:pic>
      </p:grpSp>
      <p:sp>
        <p:nvSpPr>
          <p:cNvPr id="106" name="Text"/>
          <p:cNvSpPr txBox="1"/>
          <p:nvPr/>
        </p:nvSpPr>
        <p:spPr>
          <a:xfrm>
            <a:off x="2863850" y="3639427"/>
            <a:ext cx="127000" cy="48058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1200" b="0">
                <a:latin typeface="Chalkboard"/>
                <a:ea typeface="Chalkboard"/>
                <a:cs typeface="Chalkboard"/>
                <a:sym typeface="Chalkboard"/>
              </a:defRPr>
            </a:pPr>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14"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115"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116"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594743"/>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594743"/>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594743"/>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594743"/>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594743"/>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594743"/>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594743"/>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594743"/>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594743"/>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https://www.bu.edu/cpt/2016/10/28/mind-the-tiller-leading-a-church-to-closure/"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Ministry in Times of Church Discernment and Closure:…"/>
          <p:cNvSpPr txBox="1">
            <a:spLocks noGrp="1"/>
          </p:cNvSpPr>
          <p:nvPr>
            <p:ph type="ctrTitle"/>
          </p:nvPr>
        </p:nvSpPr>
        <p:spPr>
          <a:xfrm>
            <a:off x="1778000" y="1600200"/>
            <a:ext cx="9689009" cy="3302001"/>
          </a:xfrm>
          <a:prstGeom prst="rect">
            <a:avLst/>
          </a:prstGeom>
        </p:spPr>
        <p:txBody>
          <a:bodyPr>
            <a:normAutofit fontScale="90000"/>
          </a:bodyPr>
          <a:lstStyle/>
          <a:p>
            <a:pPr defTabSz="373887">
              <a:defRPr sz="5119"/>
            </a:pPr>
            <a:r>
              <a:rPr dirty="0"/>
              <a:t>Ministry in Times of Church Discernment and Closure: </a:t>
            </a:r>
            <a:br>
              <a:rPr lang="en-US" dirty="0"/>
            </a:br>
            <a:endParaRPr dirty="0"/>
          </a:p>
          <a:p>
            <a:pPr defTabSz="373887">
              <a:defRPr sz="5119"/>
            </a:pPr>
            <a:r>
              <a:rPr dirty="0"/>
              <a:t>Webinar for </a:t>
            </a:r>
            <a:br>
              <a:rPr lang="en-US" dirty="0"/>
            </a:br>
            <a:r>
              <a:rPr dirty="0"/>
              <a:t>Intentional Interim Ministers</a:t>
            </a:r>
          </a:p>
        </p:txBody>
      </p:sp>
      <p:sp>
        <p:nvSpPr>
          <p:cNvPr id="151" name="Originally Presented…"/>
          <p:cNvSpPr txBox="1">
            <a:spLocks noGrp="1"/>
          </p:cNvSpPr>
          <p:nvPr>
            <p:ph type="subTitle" sz="quarter" idx="1"/>
          </p:nvPr>
        </p:nvSpPr>
        <p:spPr>
          <a:xfrm>
            <a:off x="1320800" y="5562600"/>
            <a:ext cx="10464800" cy="1143000"/>
          </a:xfrm>
          <a:prstGeom prst="rect">
            <a:avLst/>
          </a:prstGeom>
        </p:spPr>
        <p:txBody>
          <a:bodyPr>
            <a:normAutofit/>
          </a:bodyPr>
          <a:lstStyle/>
          <a:p>
            <a:pPr defTabSz="309625">
              <a:defRPr sz="3391"/>
            </a:pPr>
            <a:r>
              <a:rPr lang="en-US" dirty="0"/>
              <a:t>Originally Presented</a:t>
            </a:r>
          </a:p>
          <a:p>
            <a:pPr defTabSz="309625">
              <a:defRPr sz="3391"/>
            </a:pPr>
            <a:r>
              <a:rPr dirty="0"/>
              <a:t>September 28, 2017</a:t>
            </a:r>
          </a:p>
        </p:txBody>
      </p:sp>
    </p:spTree>
    <p:extLst>
      <p:ext uri="{BB962C8B-B14F-4D97-AF65-F5344CB8AC3E}">
        <p14:creationId xmlns:p14="http://schemas.microsoft.com/office/powerpoint/2010/main" val="111932500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Ministry in Times of Church Discernment and Closure:…"/>
          <p:cNvSpPr txBox="1">
            <a:spLocks noGrp="1"/>
          </p:cNvSpPr>
          <p:nvPr>
            <p:ph type="ctrTitle"/>
          </p:nvPr>
        </p:nvSpPr>
        <p:spPr>
          <a:xfrm>
            <a:off x="1778000" y="1600200"/>
            <a:ext cx="9689009" cy="3302001"/>
          </a:xfrm>
          <a:prstGeom prst="rect">
            <a:avLst/>
          </a:prstGeom>
        </p:spPr>
        <p:txBody>
          <a:bodyPr>
            <a:normAutofit fontScale="90000"/>
          </a:bodyPr>
          <a:lstStyle/>
          <a:p>
            <a:pPr defTabSz="373887">
              <a:defRPr sz="5119"/>
            </a:pPr>
            <a:r>
              <a:rPr dirty="0"/>
              <a:t>Ministry in Times of Church Discernment and Closure: </a:t>
            </a:r>
            <a:br>
              <a:rPr lang="en-US" dirty="0"/>
            </a:br>
            <a:endParaRPr dirty="0"/>
          </a:p>
          <a:p>
            <a:pPr defTabSz="373887">
              <a:defRPr sz="5119"/>
            </a:pPr>
            <a:r>
              <a:rPr dirty="0"/>
              <a:t>Webinar for </a:t>
            </a:r>
            <a:br>
              <a:rPr lang="en-US" dirty="0"/>
            </a:br>
            <a:r>
              <a:rPr dirty="0"/>
              <a:t>Intentional Interim Ministers</a:t>
            </a:r>
          </a:p>
        </p:txBody>
      </p:sp>
      <p:sp>
        <p:nvSpPr>
          <p:cNvPr id="151" name="Originally Presented…"/>
          <p:cNvSpPr txBox="1">
            <a:spLocks noGrp="1"/>
          </p:cNvSpPr>
          <p:nvPr>
            <p:ph type="subTitle" sz="quarter" idx="1"/>
          </p:nvPr>
        </p:nvSpPr>
        <p:spPr>
          <a:xfrm>
            <a:off x="1244600" y="5562600"/>
            <a:ext cx="10464800" cy="1905000"/>
          </a:xfrm>
          <a:prstGeom prst="rect">
            <a:avLst/>
          </a:prstGeom>
        </p:spPr>
        <p:txBody>
          <a:bodyPr>
            <a:normAutofit/>
          </a:bodyPr>
          <a:lstStyle/>
          <a:p>
            <a:pPr defTabSz="309625">
              <a:defRPr sz="3391"/>
            </a:pPr>
            <a:r>
              <a:rPr lang="en-US" sz="4000" dirty="0"/>
              <a:t>Gail Irwin &amp; Jonathan New, Presenters</a:t>
            </a:r>
          </a:p>
          <a:p>
            <a:pPr defTabSz="309625">
              <a:defRPr sz="3391"/>
            </a:pPr>
            <a:endParaRPr lang="en-US" dirty="0"/>
          </a:p>
          <a:p>
            <a:pPr defTabSz="309625">
              <a:defRPr sz="3391"/>
            </a:pPr>
            <a:r>
              <a:rPr sz="3600" dirty="0"/>
              <a:t>September 28, 2017</a:t>
            </a:r>
          </a:p>
        </p:txBody>
      </p:sp>
    </p:spTree>
    <p:extLst>
      <p:ext uri="{BB962C8B-B14F-4D97-AF65-F5344CB8AC3E}">
        <p14:creationId xmlns:p14="http://schemas.microsoft.com/office/powerpoint/2010/main" val="323424101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 y="589613"/>
            <a:ext cx="10983320" cy="7309276"/>
          </a:xfrm>
          <a:prstGeom prst="rect">
            <a:avLst/>
          </a:prstGeom>
        </p:spPr>
      </p:pic>
      <p:sp>
        <p:nvSpPr>
          <p:cNvPr id="2" name="TextBox 1"/>
          <p:cNvSpPr txBox="1"/>
          <p:nvPr/>
        </p:nvSpPr>
        <p:spPr>
          <a:xfrm>
            <a:off x="1625600" y="8313043"/>
            <a:ext cx="95250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3600" dirty="0"/>
              <a:t>Threshold Churches – Threshold Moments</a:t>
            </a:r>
            <a:endParaRPr kumimoji="0" lang="en-US" sz="3600" b="1" i="0" u="none" strike="noStrike" cap="none" spc="0" normalizeH="0" baseline="0" dirty="0">
              <a:ln>
                <a:noFill/>
              </a:ln>
              <a:solidFill>
                <a:srgbClr val="000000"/>
              </a:solidFill>
              <a:effectLst/>
              <a:uFillTx/>
              <a:sym typeface="Helvetica Neue"/>
            </a:endParaRPr>
          </a:p>
        </p:txBody>
      </p:sp>
    </p:spTree>
    <p:extLst>
      <p:ext uri="{BB962C8B-B14F-4D97-AF65-F5344CB8AC3E}">
        <p14:creationId xmlns:p14="http://schemas.microsoft.com/office/powerpoint/2010/main" val="91235871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44600" y="2895600"/>
            <a:ext cx="10464800" cy="5027017"/>
          </a:xfrm>
        </p:spPr>
        <p:txBody>
          <a:bodyPr/>
          <a:lstStyle/>
          <a:p>
            <a:pPr>
              <a:lnSpc>
                <a:spcPct val="200000"/>
              </a:lnSpc>
            </a:pPr>
            <a:r>
              <a:rPr lang="en-US" sz="4000" b="1" i="0" dirty="0"/>
              <a:t>Revitalizing</a:t>
            </a:r>
          </a:p>
          <a:p>
            <a:pPr>
              <a:lnSpc>
                <a:spcPct val="200000"/>
              </a:lnSpc>
            </a:pPr>
            <a:r>
              <a:rPr lang="en-US" sz="4000" b="1" i="0" dirty="0"/>
              <a:t>Right-Sizing</a:t>
            </a:r>
          </a:p>
          <a:p>
            <a:pPr>
              <a:lnSpc>
                <a:spcPct val="200000"/>
              </a:lnSpc>
            </a:pPr>
            <a:r>
              <a:rPr lang="en-US" sz="4000" b="1" i="0" dirty="0"/>
              <a:t>Relocating</a:t>
            </a:r>
          </a:p>
          <a:p>
            <a:pPr>
              <a:lnSpc>
                <a:spcPct val="200000"/>
              </a:lnSpc>
            </a:pPr>
            <a:r>
              <a:rPr lang="en-US" sz="4000" b="1" i="0" dirty="0"/>
              <a:t>Relinquishing</a:t>
            </a:r>
          </a:p>
        </p:txBody>
      </p:sp>
      <p:sp>
        <p:nvSpPr>
          <p:cNvPr id="3" name="Text Placeholder 2"/>
          <p:cNvSpPr>
            <a:spLocks noGrp="1"/>
          </p:cNvSpPr>
          <p:nvPr>
            <p:ph type="body" sz="quarter" idx="14"/>
          </p:nvPr>
        </p:nvSpPr>
        <p:spPr>
          <a:xfrm>
            <a:off x="711200" y="1143000"/>
            <a:ext cx="11658600" cy="1671607"/>
          </a:xfrm>
        </p:spPr>
        <p:txBody>
          <a:bodyPr/>
          <a:lstStyle/>
          <a:p>
            <a:r>
              <a:rPr lang="en-US" sz="4400" b="1" dirty="0"/>
              <a:t>Threshold Churches – Threshold Moments</a:t>
            </a:r>
          </a:p>
        </p:txBody>
      </p:sp>
    </p:spTree>
    <p:extLst>
      <p:ext uri="{BB962C8B-B14F-4D97-AF65-F5344CB8AC3E}">
        <p14:creationId xmlns:p14="http://schemas.microsoft.com/office/powerpoint/2010/main" val="37520971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down)">
                                      <p:cBhvr>
                                        <p:cTn id="43" dur="580">
                                          <p:stCondLst>
                                            <p:cond delay="0"/>
                                          </p:stCondLst>
                                        </p:cTn>
                                        <p:tgtEl>
                                          <p:spTgt spid="2">
                                            <p:txEl>
                                              <p:pRg st="2" end="2"/>
                                            </p:txEl>
                                          </p:spTgt>
                                        </p:tgtEl>
                                      </p:cBhvr>
                                    </p:animEffect>
                                    <p:anim calcmode="lin" valueType="num">
                                      <p:cBhvr>
                                        <p:cTn id="4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2" end="2"/>
                                            </p:txEl>
                                          </p:spTgt>
                                        </p:tgtEl>
                                      </p:cBhvr>
                                      <p:to x="100000" y="60000"/>
                                    </p:animScale>
                                    <p:animScale>
                                      <p:cBhvr>
                                        <p:cTn id="50" dur="166" decel="50000">
                                          <p:stCondLst>
                                            <p:cond delay="676"/>
                                          </p:stCondLst>
                                        </p:cTn>
                                        <p:tgtEl>
                                          <p:spTgt spid="2">
                                            <p:txEl>
                                              <p:pRg st="2" end="2"/>
                                            </p:txEl>
                                          </p:spTgt>
                                        </p:tgtEl>
                                      </p:cBhvr>
                                      <p:to x="100000" y="100000"/>
                                    </p:animScale>
                                    <p:animScale>
                                      <p:cBhvr>
                                        <p:cTn id="51" dur="26">
                                          <p:stCondLst>
                                            <p:cond delay="1312"/>
                                          </p:stCondLst>
                                        </p:cTn>
                                        <p:tgtEl>
                                          <p:spTgt spid="2">
                                            <p:txEl>
                                              <p:pRg st="2" end="2"/>
                                            </p:txEl>
                                          </p:spTgt>
                                        </p:tgtEl>
                                      </p:cBhvr>
                                      <p:to x="100000" y="80000"/>
                                    </p:animScale>
                                    <p:animScale>
                                      <p:cBhvr>
                                        <p:cTn id="52" dur="166" decel="50000">
                                          <p:stCondLst>
                                            <p:cond delay="1338"/>
                                          </p:stCondLst>
                                        </p:cTn>
                                        <p:tgtEl>
                                          <p:spTgt spid="2">
                                            <p:txEl>
                                              <p:pRg st="2" end="2"/>
                                            </p:txEl>
                                          </p:spTgt>
                                        </p:tgtEl>
                                      </p:cBhvr>
                                      <p:to x="100000" y="100000"/>
                                    </p:animScale>
                                    <p:animScale>
                                      <p:cBhvr>
                                        <p:cTn id="53" dur="26">
                                          <p:stCondLst>
                                            <p:cond delay="1642"/>
                                          </p:stCondLst>
                                        </p:cTn>
                                        <p:tgtEl>
                                          <p:spTgt spid="2">
                                            <p:txEl>
                                              <p:pRg st="2" end="2"/>
                                            </p:txEl>
                                          </p:spTgt>
                                        </p:tgtEl>
                                      </p:cBhvr>
                                      <p:to x="100000" y="90000"/>
                                    </p:animScale>
                                    <p:animScale>
                                      <p:cBhvr>
                                        <p:cTn id="54" dur="166" decel="50000">
                                          <p:stCondLst>
                                            <p:cond delay="1668"/>
                                          </p:stCondLst>
                                        </p:cTn>
                                        <p:tgtEl>
                                          <p:spTgt spid="2">
                                            <p:txEl>
                                              <p:pRg st="2" end="2"/>
                                            </p:txEl>
                                          </p:spTgt>
                                        </p:tgtEl>
                                      </p:cBhvr>
                                      <p:to x="100000" y="100000"/>
                                    </p:animScale>
                                    <p:animScale>
                                      <p:cBhvr>
                                        <p:cTn id="55" dur="26">
                                          <p:stCondLst>
                                            <p:cond delay="1808"/>
                                          </p:stCondLst>
                                        </p:cTn>
                                        <p:tgtEl>
                                          <p:spTgt spid="2">
                                            <p:txEl>
                                              <p:pRg st="2" end="2"/>
                                            </p:txEl>
                                          </p:spTgt>
                                        </p:tgtEl>
                                      </p:cBhvr>
                                      <p:to x="100000" y="95000"/>
                                    </p:animScale>
                                    <p:animScale>
                                      <p:cBhvr>
                                        <p:cTn id="56" dur="166" decel="50000">
                                          <p:stCondLst>
                                            <p:cond delay="1834"/>
                                          </p:stCondLst>
                                        </p:cTn>
                                        <p:tgtEl>
                                          <p:spTgt spid="2">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3" end="3"/>
                                            </p:txEl>
                                          </p:spTgt>
                                        </p:tgtEl>
                                        <p:attrNameLst>
                                          <p:attrName>style.visibility</p:attrName>
                                        </p:attrNameLst>
                                      </p:cBhvr>
                                      <p:to>
                                        <p:strVal val="visible"/>
                                      </p:to>
                                    </p:set>
                                    <p:animEffect transition="in" filter="wipe(down)">
                                      <p:cBhvr>
                                        <p:cTn id="61" dur="580">
                                          <p:stCondLst>
                                            <p:cond delay="0"/>
                                          </p:stCondLst>
                                        </p:cTn>
                                        <p:tgtEl>
                                          <p:spTgt spid="2">
                                            <p:txEl>
                                              <p:pRg st="3" end="3"/>
                                            </p:txEl>
                                          </p:spTgt>
                                        </p:tgtEl>
                                      </p:cBhvr>
                                    </p:animEffect>
                                    <p:anim calcmode="lin" valueType="num">
                                      <p:cBhvr>
                                        <p:cTn id="62"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3" end="3"/>
                                            </p:txEl>
                                          </p:spTgt>
                                        </p:tgtEl>
                                      </p:cBhvr>
                                      <p:to x="100000" y="60000"/>
                                    </p:animScale>
                                    <p:animScale>
                                      <p:cBhvr>
                                        <p:cTn id="68" dur="166" decel="50000">
                                          <p:stCondLst>
                                            <p:cond delay="676"/>
                                          </p:stCondLst>
                                        </p:cTn>
                                        <p:tgtEl>
                                          <p:spTgt spid="2">
                                            <p:txEl>
                                              <p:pRg st="3" end="3"/>
                                            </p:txEl>
                                          </p:spTgt>
                                        </p:tgtEl>
                                      </p:cBhvr>
                                      <p:to x="100000" y="100000"/>
                                    </p:animScale>
                                    <p:animScale>
                                      <p:cBhvr>
                                        <p:cTn id="69" dur="26">
                                          <p:stCondLst>
                                            <p:cond delay="1312"/>
                                          </p:stCondLst>
                                        </p:cTn>
                                        <p:tgtEl>
                                          <p:spTgt spid="2">
                                            <p:txEl>
                                              <p:pRg st="3" end="3"/>
                                            </p:txEl>
                                          </p:spTgt>
                                        </p:tgtEl>
                                      </p:cBhvr>
                                      <p:to x="100000" y="80000"/>
                                    </p:animScale>
                                    <p:animScale>
                                      <p:cBhvr>
                                        <p:cTn id="70" dur="166" decel="50000">
                                          <p:stCondLst>
                                            <p:cond delay="1338"/>
                                          </p:stCondLst>
                                        </p:cTn>
                                        <p:tgtEl>
                                          <p:spTgt spid="2">
                                            <p:txEl>
                                              <p:pRg st="3" end="3"/>
                                            </p:txEl>
                                          </p:spTgt>
                                        </p:tgtEl>
                                      </p:cBhvr>
                                      <p:to x="100000" y="100000"/>
                                    </p:animScale>
                                    <p:animScale>
                                      <p:cBhvr>
                                        <p:cTn id="71" dur="26">
                                          <p:stCondLst>
                                            <p:cond delay="1642"/>
                                          </p:stCondLst>
                                        </p:cTn>
                                        <p:tgtEl>
                                          <p:spTgt spid="2">
                                            <p:txEl>
                                              <p:pRg st="3" end="3"/>
                                            </p:txEl>
                                          </p:spTgt>
                                        </p:tgtEl>
                                      </p:cBhvr>
                                      <p:to x="100000" y="90000"/>
                                    </p:animScale>
                                    <p:animScale>
                                      <p:cBhvr>
                                        <p:cTn id="72" dur="166" decel="50000">
                                          <p:stCondLst>
                                            <p:cond delay="1668"/>
                                          </p:stCondLst>
                                        </p:cTn>
                                        <p:tgtEl>
                                          <p:spTgt spid="2">
                                            <p:txEl>
                                              <p:pRg st="3" end="3"/>
                                            </p:txEl>
                                          </p:spTgt>
                                        </p:tgtEl>
                                      </p:cBhvr>
                                      <p:to x="100000" y="100000"/>
                                    </p:animScale>
                                    <p:animScale>
                                      <p:cBhvr>
                                        <p:cTn id="73" dur="26">
                                          <p:stCondLst>
                                            <p:cond delay="1808"/>
                                          </p:stCondLst>
                                        </p:cTn>
                                        <p:tgtEl>
                                          <p:spTgt spid="2">
                                            <p:txEl>
                                              <p:pRg st="3" end="3"/>
                                            </p:txEl>
                                          </p:spTgt>
                                        </p:tgtEl>
                                      </p:cBhvr>
                                      <p:to x="100000" y="95000"/>
                                    </p:animScale>
                                    <p:animScale>
                                      <p:cBhvr>
                                        <p:cTn id="74"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68400" y="3657600"/>
            <a:ext cx="10464800" cy="3919022"/>
          </a:xfrm>
        </p:spPr>
        <p:txBody>
          <a:bodyPr/>
          <a:lstStyle/>
          <a:p>
            <a:pPr>
              <a:lnSpc>
                <a:spcPct val="150000"/>
              </a:lnSpc>
            </a:pPr>
            <a:r>
              <a:rPr lang="en-US" sz="2800" b="1" dirty="0"/>
              <a:t>“I come to this effort with the belief that a faithful reshaping, merger, or closure may be more in keeping with God’s will than a strenuous effort to stay open at all costs.” </a:t>
            </a:r>
          </a:p>
          <a:p>
            <a:pPr>
              <a:lnSpc>
                <a:spcPct val="150000"/>
              </a:lnSpc>
            </a:pPr>
            <a:r>
              <a:rPr lang="en-US" sz="2800" b="1" i="0" dirty="0"/>
              <a:t>- Gail Irwin, Toward the Better Country, p.8</a:t>
            </a:r>
            <a:endParaRPr lang="en-US" sz="2800" i="0" dirty="0"/>
          </a:p>
          <a:p>
            <a:pPr>
              <a:lnSpc>
                <a:spcPct val="200000"/>
              </a:lnSpc>
            </a:pPr>
            <a:endParaRPr lang="en-US" sz="4000" i="0" dirty="0"/>
          </a:p>
        </p:txBody>
      </p:sp>
      <p:sp>
        <p:nvSpPr>
          <p:cNvPr id="3" name="Text Placeholder 2"/>
          <p:cNvSpPr>
            <a:spLocks noGrp="1"/>
          </p:cNvSpPr>
          <p:nvPr>
            <p:ph type="body" sz="quarter" idx="14"/>
          </p:nvPr>
        </p:nvSpPr>
        <p:spPr>
          <a:xfrm>
            <a:off x="939800" y="824583"/>
            <a:ext cx="11125200" cy="2299617"/>
          </a:xfrm>
        </p:spPr>
        <p:txBody>
          <a:bodyPr/>
          <a:lstStyle/>
          <a:p>
            <a:pPr>
              <a:lnSpc>
                <a:spcPct val="150000"/>
              </a:lnSpc>
            </a:pPr>
            <a:r>
              <a:rPr lang="en-US" sz="4400" b="1" dirty="0"/>
              <a:t>The Uniqueness of this Ministry – </a:t>
            </a:r>
          </a:p>
          <a:p>
            <a:pPr>
              <a:lnSpc>
                <a:spcPct val="150000"/>
              </a:lnSpc>
            </a:pPr>
            <a:r>
              <a:rPr lang="en-US" sz="4400" b="1" dirty="0"/>
              <a:t>An Orientation</a:t>
            </a:r>
          </a:p>
        </p:txBody>
      </p:sp>
    </p:spTree>
    <p:extLst>
      <p:ext uri="{BB962C8B-B14F-4D97-AF65-F5344CB8AC3E}">
        <p14:creationId xmlns:p14="http://schemas.microsoft.com/office/powerpoint/2010/main" val="20082216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0" end="0"/>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000" y="838200"/>
            <a:ext cx="9652000" cy="7239000"/>
          </a:xfrm>
          <a:prstGeom prst="rect">
            <a:avLst/>
          </a:prstGeom>
        </p:spPr>
      </p:pic>
      <p:sp>
        <p:nvSpPr>
          <p:cNvPr id="3" name="TextBox 2"/>
          <p:cNvSpPr txBox="1"/>
          <p:nvPr/>
        </p:nvSpPr>
        <p:spPr>
          <a:xfrm>
            <a:off x="2387600" y="8289628"/>
            <a:ext cx="82296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00000"/>
                </a:solidFill>
                <a:effectLst/>
                <a:uFillTx/>
                <a:latin typeface="Helvetica Neue"/>
                <a:ea typeface="Helvetica Neue"/>
                <a:cs typeface="Helvetica Neue"/>
                <a:sym typeface="Helvetica Neue"/>
              </a:rPr>
              <a:t>Preble Park</a:t>
            </a:r>
            <a:r>
              <a:rPr kumimoji="0" lang="en-US" sz="4000" b="1" i="0" u="none" strike="noStrike" cap="none" spc="0" normalizeH="0" dirty="0">
                <a:ln>
                  <a:noFill/>
                </a:ln>
                <a:solidFill>
                  <a:srgbClr val="000000"/>
                </a:solidFill>
                <a:effectLst/>
                <a:uFillTx/>
                <a:latin typeface="Helvetica Neue"/>
                <a:ea typeface="Helvetica Neue"/>
                <a:cs typeface="Helvetica Neue"/>
                <a:sym typeface="Helvetica Neue"/>
              </a:rPr>
              <a:t> Church</a:t>
            </a:r>
            <a:endParaRPr kumimoji="0" lang="en-US" sz="4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75062076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44600" y="3505200"/>
            <a:ext cx="10464800" cy="3549690"/>
          </a:xfrm>
        </p:spPr>
        <p:txBody>
          <a:bodyPr/>
          <a:lstStyle/>
          <a:p>
            <a:r>
              <a:rPr lang="en-US" sz="4000" b="1" dirty="0"/>
              <a:t>“I served as an interim at a very small congregation that never explicitly discussed or entered into a discernment process regarding their future but it was often underneath the surface.” </a:t>
            </a:r>
            <a:endParaRPr lang="en-US" sz="4000" dirty="0"/>
          </a:p>
          <a:p>
            <a:endParaRPr lang="en-US" dirty="0"/>
          </a:p>
        </p:txBody>
      </p:sp>
      <p:sp>
        <p:nvSpPr>
          <p:cNvPr id="3" name="Text Placeholder 2"/>
          <p:cNvSpPr>
            <a:spLocks noGrp="1"/>
          </p:cNvSpPr>
          <p:nvPr>
            <p:ph type="body" sz="quarter" idx="14"/>
          </p:nvPr>
        </p:nvSpPr>
        <p:spPr>
          <a:xfrm>
            <a:off x="711200" y="1447800"/>
            <a:ext cx="11658600" cy="1436956"/>
          </a:xfrm>
        </p:spPr>
        <p:txBody>
          <a:bodyPr/>
          <a:lstStyle/>
          <a:p>
            <a:r>
              <a:rPr lang="en-US" sz="4000" b="1" dirty="0"/>
              <a:t>Talking About These Matters Can Be Difficult!</a:t>
            </a:r>
          </a:p>
        </p:txBody>
      </p:sp>
    </p:spTree>
    <p:extLst>
      <p:ext uri="{BB962C8B-B14F-4D97-AF65-F5344CB8AC3E}">
        <p14:creationId xmlns:p14="http://schemas.microsoft.com/office/powerpoint/2010/main" val="4090381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44600" y="2971800"/>
            <a:ext cx="10464800" cy="3688189"/>
          </a:xfrm>
        </p:spPr>
        <p:txBody>
          <a:bodyPr/>
          <a:lstStyle/>
          <a:p>
            <a:pPr lvl="1">
              <a:buFont typeface="Arial" panose="020B0604020202020204" pitchFamily="34" charset="0"/>
              <a:buChar char="•"/>
            </a:pPr>
            <a:r>
              <a:rPr lang="en-US" b="1" dirty="0"/>
              <a:t>Institutional Crisis</a:t>
            </a:r>
          </a:p>
          <a:p>
            <a:pPr lvl="1"/>
            <a:r>
              <a:rPr lang="en-US" b="1" dirty="0"/>
              <a:t>Mission Crisis</a:t>
            </a:r>
          </a:p>
          <a:p>
            <a:pPr lvl="1"/>
            <a:r>
              <a:rPr lang="en-US" b="1" dirty="0"/>
              <a:t>Pastoral Care Crisis</a:t>
            </a:r>
          </a:p>
          <a:p>
            <a:pPr lvl="1"/>
            <a:r>
              <a:rPr lang="en-US" b="1" dirty="0"/>
              <a:t>Ecclesiastical Crisis</a:t>
            </a:r>
            <a:endParaRPr lang="en-US" dirty="0"/>
          </a:p>
        </p:txBody>
      </p:sp>
      <p:sp>
        <p:nvSpPr>
          <p:cNvPr id="3" name="Text Placeholder 2"/>
          <p:cNvSpPr>
            <a:spLocks noGrp="1"/>
          </p:cNvSpPr>
          <p:nvPr>
            <p:ph type="body" sz="quarter" idx="14"/>
          </p:nvPr>
        </p:nvSpPr>
        <p:spPr>
          <a:xfrm>
            <a:off x="1168400" y="1596103"/>
            <a:ext cx="10464800" cy="625812"/>
          </a:xfrm>
        </p:spPr>
        <p:txBody>
          <a:bodyPr/>
          <a:lstStyle/>
          <a:p>
            <a:r>
              <a:rPr lang="en-US" b="1" dirty="0"/>
              <a:t>Challenges Arising in the Midst of this Ministry</a:t>
            </a:r>
          </a:p>
        </p:txBody>
      </p:sp>
    </p:spTree>
    <p:extLst>
      <p:ext uri="{BB962C8B-B14F-4D97-AF65-F5344CB8AC3E}">
        <p14:creationId xmlns:p14="http://schemas.microsoft.com/office/powerpoint/2010/main" val="2609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7340600" cy="9787467"/>
          </a:xfrm>
          <a:prstGeom prst="rect">
            <a:avLst/>
          </a:prstGeom>
        </p:spPr>
      </p:pic>
      <p:sp>
        <p:nvSpPr>
          <p:cNvPr id="5" name="TextBox 4"/>
          <p:cNvSpPr txBox="1"/>
          <p:nvPr/>
        </p:nvSpPr>
        <p:spPr>
          <a:xfrm>
            <a:off x="8026400" y="1542818"/>
            <a:ext cx="4190999" cy="59195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50000"/>
              </a:lnSpc>
              <a:spcBef>
                <a:spcPts val="0"/>
              </a:spcBef>
              <a:spcAft>
                <a:spcPts val="0"/>
              </a:spcAft>
              <a:buClrTx/>
              <a:buSzTx/>
              <a:buFontTx/>
              <a:buNone/>
              <a:tabLst/>
            </a:pPr>
            <a:r>
              <a:rPr lang="en-US" sz="4400" dirty="0">
                <a:latin typeface="+mn-lt"/>
              </a:rPr>
              <a:t>Research on Congregations &amp; </a:t>
            </a:r>
          </a:p>
          <a:p>
            <a:pPr marL="0" marR="0" indent="0" algn="ctr" defTabSz="584200" rtl="0" fontAlgn="auto" latinLnBrk="0" hangingPunct="0">
              <a:lnSpc>
                <a:spcPct val="150000"/>
              </a:lnSpc>
              <a:spcBef>
                <a:spcPts val="0"/>
              </a:spcBef>
              <a:spcAft>
                <a:spcPts val="0"/>
              </a:spcAft>
              <a:buClrTx/>
              <a:buSzTx/>
              <a:buFontTx/>
              <a:buNone/>
              <a:tabLst/>
            </a:pPr>
            <a:r>
              <a:rPr lang="en-US" sz="4400" dirty="0">
                <a:latin typeface="+mn-lt"/>
              </a:rPr>
              <a:t>Church Closure</a:t>
            </a:r>
            <a:endParaRPr kumimoji="0" lang="en-US" sz="6000" b="1" i="0" u="none" strike="noStrike" cap="none" spc="0" normalizeH="0" baseline="0" dirty="0">
              <a:ln>
                <a:noFill/>
              </a:ln>
              <a:solidFill>
                <a:srgbClr val="000000"/>
              </a:solidFill>
              <a:effectLst/>
              <a:uFillTx/>
              <a:latin typeface="+mn-lt"/>
              <a:sym typeface="Helvetica Neue"/>
            </a:endParaRPr>
          </a:p>
          <a:p>
            <a:pPr marL="0" marR="0" indent="0" algn="ctr" defTabSz="584200" rtl="0" fontAlgn="auto" latinLnBrk="0" hangingPunct="0">
              <a:lnSpc>
                <a:spcPct val="100000"/>
              </a:lnSpc>
              <a:spcBef>
                <a:spcPts val="0"/>
              </a:spcBef>
              <a:spcAft>
                <a:spcPts val="0"/>
              </a:spcAft>
              <a:buClrTx/>
              <a:buSzTx/>
              <a:buFontTx/>
              <a:buNone/>
              <a:tabLst/>
            </a:pPr>
            <a:endParaRPr lang="en-US" dirty="0"/>
          </a:p>
          <a:p>
            <a:pPr marL="0" marR="0" indent="0" algn="ctr" defTabSz="584200" rtl="0" fontAlgn="auto" latinLnBrk="0"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31312200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7600" y="8289628"/>
            <a:ext cx="82296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err="1">
                <a:ln>
                  <a:noFill/>
                </a:ln>
                <a:solidFill>
                  <a:srgbClr val="000000"/>
                </a:solidFill>
                <a:effectLst/>
                <a:uFillTx/>
                <a:latin typeface="Helvetica Neue"/>
                <a:ea typeface="Helvetica Neue"/>
                <a:cs typeface="Helvetica Neue"/>
                <a:sym typeface="Helvetica Neue"/>
              </a:rPr>
              <a:t>SpringHouse</a:t>
            </a:r>
            <a:r>
              <a:rPr kumimoji="0" lang="en-US" sz="4000" b="1" i="0" u="none" strike="noStrike" cap="none" spc="0" normalizeH="0" baseline="0" dirty="0">
                <a:ln>
                  <a:noFill/>
                </a:ln>
                <a:solidFill>
                  <a:srgbClr val="000000"/>
                </a:solidFill>
                <a:effectLst/>
                <a:uFillTx/>
                <a:latin typeface="Helvetica Neue"/>
                <a:ea typeface="Helvetica Neue"/>
                <a:cs typeface="Helvetica Neue"/>
                <a:sym typeface="Helvetica Neue"/>
              </a:rPr>
              <a:t> Ministry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606" y="1049592"/>
            <a:ext cx="10673587" cy="7108775"/>
          </a:xfrm>
          <a:prstGeom prst="rect">
            <a:avLst/>
          </a:prstGeom>
        </p:spPr>
      </p:pic>
    </p:spTree>
    <p:extLst>
      <p:ext uri="{BB962C8B-B14F-4D97-AF65-F5344CB8AC3E}">
        <p14:creationId xmlns:p14="http://schemas.microsoft.com/office/powerpoint/2010/main" val="321349360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66471" y="4081974"/>
            <a:ext cx="35814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lang="en-US" dirty="0"/>
          </a:p>
          <a:p>
            <a:pPr marL="0" marR="0" indent="0" algn="ctr" defTabSz="584200" rtl="0" fontAlgn="auto" latinLnBrk="0"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0" y="1065505"/>
            <a:ext cx="4793640" cy="7180085"/>
          </a:xfrm>
          <a:prstGeom prst="rect">
            <a:avLst/>
          </a:prstGeom>
        </p:spPr>
      </p:pic>
    </p:spTree>
    <p:extLst>
      <p:ext uri="{BB962C8B-B14F-4D97-AF65-F5344CB8AC3E}">
        <p14:creationId xmlns:p14="http://schemas.microsoft.com/office/powerpoint/2010/main" val="158610777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6" name="Group"/>
          <p:cNvGrpSpPr/>
          <p:nvPr/>
        </p:nvGrpSpPr>
        <p:grpSpPr>
          <a:xfrm>
            <a:off x="8173104" y="2339644"/>
            <a:ext cx="3855430" cy="5074312"/>
            <a:chOff x="0" y="0"/>
            <a:chExt cx="3855428" cy="5074310"/>
          </a:xfrm>
        </p:grpSpPr>
        <p:pic>
          <p:nvPicPr>
            <p:cNvPr id="153" name="image1.jpg" descr="image1.jpg"/>
            <p:cNvPicPr>
              <a:picLocks noChangeAspect="1"/>
            </p:cNvPicPr>
            <p:nvPr/>
          </p:nvPicPr>
          <p:blipFill>
            <a:blip r:embed="rId2">
              <a:extLst/>
            </a:blip>
            <a:srcRect t="88" r="59" b="182"/>
            <a:stretch>
              <a:fillRect/>
            </a:stretch>
          </p:blipFill>
          <p:spPr>
            <a:xfrm>
              <a:off x="737682" y="847831"/>
              <a:ext cx="2380064" cy="2369741"/>
            </a:xfrm>
            <a:custGeom>
              <a:avLst/>
              <a:gdLst/>
              <a:ahLst/>
              <a:cxnLst>
                <a:cxn ang="0">
                  <a:pos x="wd2" y="hd2"/>
                </a:cxn>
                <a:cxn ang="5400000">
                  <a:pos x="wd2" y="hd2"/>
                </a:cxn>
                <a:cxn ang="10800000">
                  <a:pos x="wd2" y="hd2"/>
                </a:cxn>
                <a:cxn ang="16200000">
                  <a:pos x="wd2" y="hd2"/>
                </a:cxn>
              </a:cxnLst>
              <a:rect l="0" t="0" r="r" b="b"/>
              <a:pathLst>
                <a:path w="21600" h="21600" extrusionOk="0">
                  <a:moveTo>
                    <a:pt x="9930" y="0"/>
                  </a:moveTo>
                  <a:cubicBezTo>
                    <a:pt x="7405" y="18"/>
                    <a:pt x="5648" y="49"/>
                    <a:pt x="5648" y="105"/>
                  </a:cubicBezTo>
                  <a:cubicBezTo>
                    <a:pt x="5648" y="173"/>
                    <a:pt x="5701" y="228"/>
                    <a:pt x="5766" y="228"/>
                  </a:cubicBezTo>
                  <a:cubicBezTo>
                    <a:pt x="5832" y="228"/>
                    <a:pt x="5947" y="344"/>
                    <a:pt x="6022" y="485"/>
                  </a:cubicBezTo>
                  <a:cubicBezTo>
                    <a:pt x="6138" y="703"/>
                    <a:pt x="6120" y="752"/>
                    <a:pt x="5900" y="810"/>
                  </a:cubicBezTo>
                  <a:cubicBezTo>
                    <a:pt x="5721" y="857"/>
                    <a:pt x="5648" y="962"/>
                    <a:pt x="5673" y="1143"/>
                  </a:cubicBezTo>
                  <a:cubicBezTo>
                    <a:pt x="5705" y="1381"/>
                    <a:pt x="5643" y="1406"/>
                    <a:pt x="5003" y="1440"/>
                  </a:cubicBezTo>
                  <a:lnTo>
                    <a:pt x="4297" y="1476"/>
                  </a:lnTo>
                  <a:lnTo>
                    <a:pt x="4297" y="1961"/>
                  </a:lnTo>
                  <a:cubicBezTo>
                    <a:pt x="4297" y="2388"/>
                    <a:pt x="4248" y="2466"/>
                    <a:pt x="3883" y="2641"/>
                  </a:cubicBezTo>
                  <a:cubicBezTo>
                    <a:pt x="3655" y="2750"/>
                    <a:pt x="3353" y="2851"/>
                    <a:pt x="3209" y="2861"/>
                  </a:cubicBezTo>
                  <a:cubicBezTo>
                    <a:pt x="3029" y="2875"/>
                    <a:pt x="2942" y="2967"/>
                    <a:pt x="2932" y="3162"/>
                  </a:cubicBezTo>
                  <a:cubicBezTo>
                    <a:pt x="2907" y="3623"/>
                    <a:pt x="2899" y="3643"/>
                    <a:pt x="2579" y="3983"/>
                  </a:cubicBezTo>
                  <a:cubicBezTo>
                    <a:pt x="2369" y="4206"/>
                    <a:pt x="2142" y="4311"/>
                    <a:pt x="1862" y="4312"/>
                  </a:cubicBezTo>
                  <a:cubicBezTo>
                    <a:pt x="1459" y="4314"/>
                    <a:pt x="1457" y="4321"/>
                    <a:pt x="1488" y="4840"/>
                  </a:cubicBezTo>
                  <a:cubicBezTo>
                    <a:pt x="1524" y="5458"/>
                    <a:pt x="1280" y="6026"/>
                    <a:pt x="1070" y="5813"/>
                  </a:cubicBezTo>
                  <a:cubicBezTo>
                    <a:pt x="995" y="5738"/>
                    <a:pt x="725" y="5676"/>
                    <a:pt x="468" y="5676"/>
                  </a:cubicBezTo>
                  <a:lnTo>
                    <a:pt x="0" y="5676"/>
                  </a:lnTo>
                  <a:lnTo>
                    <a:pt x="0" y="6964"/>
                  </a:lnTo>
                  <a:lnTo>
                    <a:pt x="0" y="10809"/>
                  </a:lnTo>
                  <a:lnTo>
                    <a:pt x="0" y="13656"/>
                  </a:lnTo>
                  <a:lnTo>
                    <a:pt x="0" y="13945"/>
                  </a:lnTo>
                  <a:lnTo>
                    <a:pt x="335" y="13906"/>
                  </a:lnTo>
                  <a:cubicBezTo>
                    <a:pt x="808" y="13853"/>
                    <a:pt x="1228" y="14045"/>
                    <a:pt x="1228" y="14311"/>
                  </a:cubicBezTo>
                  <a:cubicBezTo>
                    <a:pt x="1228" y="14435"/>
                    <a:pt x="1292" y="14603"/>
                    <a:pt x="1372" y="14683"/>
                  </a:cubicBezTo>
                  <a:cubicBezTo>
                    <a:pt x="1452" y="14764"/>
                    <a:pt x="1533" y="15176"/>
                    <a:pt x="1549" y="15602"/>
                  </a:cubicBezTo>
                  <a:cubicBezTo>
                    <a:pt x="1564" y="16029"/>
                    <a:pt x="1585" y="16407"/>
                    <a:pt x="1599" y="16441"/>
                  </a:cubicBezTo>
                  <a:cubicBezTo>
                    <a:pt x="1613" y="16476"/>
                    <a:pt x="1618" y="16542"/>
                    <a:pt x="1610" y="16593"/>
                  </a:cubicBezTo>
                  <a:cubicBezTo>
                    <a:pt x="1588" y="16737"/>
                    <a:pt x="2309" y="16707"/>
                    <a:pt x="2399" y="16561"/>
                  </a:cubicBezTo>
                  <a:cubicBezTo>
                    <a:pt x="2451" y="16477"/>
                    <a:pt x="2526" y="16472"/>
                    <a:pt x="2618" y="16550"/>
                  </a:cubicBezTo>
                  <a:cubicBezTo>
                    <a:pt x="2697" y="16616"/>
                    <a:pt x="2959" y="16687"/>
                    <a:pt x="3195" y="16709"/>
                  </a:cubicBezTo>
                  <a:lnTo>
                    <a:pt x="3623" y="16753"/>
                  </a:lnTo>
                  <a:lnTo>
                    <a:pt x="3638" y="17679"/>
                  </a:lnTo>
                  <a:cubicBezTo>
                    <a:pt x="3661" y="18877"/>
                    <a:pt x="3655" y="18830"/>
                    <a:pt x="3872" y="18746"/>
                  </a:cubicBezTo>
                  <a:cubicBezTo>
                    <a:pt x="3976" y="18706"/>
                    <a:pt x="4168" y="18786"/>
                    <a:pt x="4308" y="18927"/>
                  </a:cubicBezTo>
                  <a:cubicBezTo>
                    <a:pt x="4506" y="19127"/>
                    <a:pt x="4530" y="19218"/>
                    <a:pt x="4416" y="19357"/>
                  </a:cubicBezTo>
                  <a:cubicBezTo>
                    <a:pt x="4293" y="19506"/>
                    <a:pt x="4369" y="19525"/>
                    <a:pt x="4927" y="19487"/>
                  </a:cubicBezTo>
                  <a:cubicBezTo>
                    <a:pt x="5290" y="19463"/>
                    <a:pt x="5694" y="19499"/>
                    <a:pt x="5824" y="19567"/>
                  </a:cubicBezTo>
                  <a:cubicBezTo>
                    <a:pt x="6058" y="19690"/>
                    <a:pt x="6058" y="19693"/>
                    <a:pt x="5824" y="19874"/>
                  </a:cubicBezTo>
                  <a:cubicBezTo>
                    <a:pt x="5686" y="19981"/>
                    <a:pt x="5662" y="20036"/>
                    <a:pt x="5766" y="20005"/>
                  </a:cubicBezTo>
                  <a:cubicBezTo>
                    <a:pt x="6095" y="19906"/>
                    <a:pt x="7058" y="20333"/>
                    <a:pt x="7096" y="20594"/>
                  </a:cubicBezTo>
                  <a:cubicBezTo>
                    <a:pt x="7128" y="20815"/>
                    <a:pt x="7238" y="20838"/>
                    <a:pt x="8345" y="20844"/>
                  </a:cubicBezTo>
                  <a:cubicBezTo>
                    <a:pt x="9168" y="20849"/>
                    <a:pt x="9619" y="20902"/>
                    <a:pt x="9754" y="21014"/>
                  </a:cubicBezTo>
                  <a:cubicBezTo>
                    <a:pt x="9862" y="21105"/>
                    <a:pt x="9925" y="21207"/>
                    <a:pt x="9891" y="21242"/>
                  </a:cubicBezTo>
                  <a:cubicBezTo>
                    <a:pt x="9856" y="21276"/>
                    <a:pt x="9925" y="21380"/>
                    <a:pt x="10042" y="21470"/>
                  </a:cubicBezTo>
                  <a:cubicBezTo>
                    <a:pt x="10126" y="21534"/>
                    <a:pt x="10471" y="21575"/>
                    <a:pt x="11360" y="21600"/>
                  </a:cubicBezTo>
                  <a:lnTo>
                    <a:pt x="11364" y="21600"/>
                  </a:lnTo>
                  <a:cubicBezTo>
                    <a:pt x="12118" y="21578"/>
                    <a:pt x="12527" y="21546"/>
                    <a:pt x="12527" y="21502"/>
                  </a:cubicBezTo>
                  <a:cubicBezTo>
                    <a:pt x="12527" y="21426"/>
                    <a:pt x="12419" y="21391"/>
                    <a:pt x="12286" y="21426"/>
                  </a:cubicBezTo>
                  <a:cubicBezTo>
                    <a:pt x="12003" y="21501"/>
                    <a:pt x="11655" y="21180"/>
                    <a:pt x="11929" y="21097"/>
                  </a:cubicBezTo>
                  <a:cubicBezTo>
                    <a:pt x="12618" y="20889"/>
                    <a:pt x="14198" y="20674"/>
                    <a:pt x="14299" y="20775"/>
                  </a:cubicBezTo>
                  <a:cubicBezTo>
                    <a:pt x="14424" y="20901"/>
                    <a:pt x="15351" y="20946"/>
                    <a:pt x="15351" y="20826"/>
                  </a:cubicBezTo>
                  <a:cubicBezTo>
                    <a:pt x="15351" y="20787"/>
                    <a:pt x="15293" y="20651"/>
                    <a:pt x="15225" y="20522"/>
                  </a:cubicBezTo>
                  <a:cubicBezTo>
                    <a:pt x="15064" y="20220"/>
                    <a:pt x="15407" y="20018"/>
                    <a:pt x="16096" y="20008"/>
                  </a:cubicBezTo>
                  <a:cubicBezTo>
                    <a:pt x="16512" y="20003"/>
                    <a:pt x="16615" y="19947"/>
                    <a:pt x="16777" y="19632"/>
                  </a:cubicBezTo>
                  <a:cubicBezTo>
                    <a:pt x="16917" y="19359"/>
                    <a:pt x="17004" y="19295"/>
                    <a:pt x="17105" y="19397"/>
                  </a:cubicBezTo>
                  <a:cubicBezTo>
                    <a:pt x="17329" y="19623"/>
                    <a:pt x="17427" y="19555"/>
                    <a:pt x="17400" y="19194"/>
                  </a:cubicBezTo>
                  <a:cubicBezTo>
                    <a:pt x="17379" y="18908"/>
                    <a:pt x="17429" y="18848"/>
                    <a:pt x="17714" y="18815"/>
                  </a:cubicBezTo>
                  <a:cubicBezTo>
                    <a:pt x="17899" y="18793"/>
                    <a:pt x="18058" y="18726"/>
                    <a:pt x="18067" y="18663"/>
                  </a:cubicBezTo>
                  <a:cubicBezTo>
                    <a:pt x="18099" y="18420"/>
                    <a:pt x="18120" y="18355"/>
                    <a:pt x="18218" y="18200"/>
                  </a:cubicBezTo>
                  <a:cubicBezTo>
                    <a:pt x="18275" y="18109"/>
                    <a:pt x="18420" y="18074"/>
                    <a:pt x="18553" y="18116"/>
                  </a:cubicBezTo>
                  <a:cubicBezTo>
                    <a:pt x="18847" y="18211"/>
                    <a:pt x="18867" y="17985"/>
                    <a:pt x="18574" y="17870"/>
                  </a:cubicBezTo>
                  <a:cubicBezTo>
                    <a:pt x="18370" y="17791"/>
                    <a:pt x="18368" y="17778"/>
                    <a:pt x="18574" y="17624"/>
                  </a:cubicBezTo>
                  <a:cubicBezTo>
                    <a:pt x="18723" y="17514"/>
                    <a:pt x="18784" y="17331"/>
                    <a:pt x="18762" y="17046"/>
                  </a:cubicBezTo>
                  <a:cubicBezTo>
                    <a:pt x="18733" y="16681"/>
                    <a:pt x="18761" y="16630"/>
                    <a:pt x="18996" y="16655"/>
                  </a:cubicBezTo>
                  <a:cubicBezTo>
                    <a:pt x="19178" y="16674"/>
                    <a:pt x="19298" y="16596"/>
                    <a:pt x="19363" y="16409"/>
                  </a:cubicBezTo>
                  <a:cubicBezTo>
                    <a:pt x="19492" y="16040"/>
                    <a:pt x="19487" y="15655"/>
                    <a:pt x="19356" y="15559"/>
                  </a:cubicBezTo>
                  <a:cubicBezTo>
                    <a:pt x="19232" y="15468"/>
                    <a:pt x="19198" y="12400"/>
                    <a:pt x="19320" y="12278"/>
                  </a:cubicBezTo>
                  <a:cubicBezTo>
                    <a:pt x="19412" y="12185"/>
                    <a:pt x="19289" y="11246"/>
                    <a:pt x="19161" y="11055"/>
                  </a:cubicBezTo>
                  <a:cubicBezTo>
                    <a:pt x="18994" y="10803"/>
                    <a:pt x="19189" y="9934"/>
                    <a:pt x="19385" y="10057"/>
                  </a:cubicBezTo>
                  <a:cubicBezTo>
                    <a:pt x="19547" y="10157"/>
                    <a:pt x="19811" y="12274"/>
                    <a:pt x="19741" y="12900"/>
                  </a:cubicBezTo>
                  <a:cubicBezTo>
                    <a:pt x="19707" y="13206"/>
                    <a:pt x="19737" y="13510"/>
                    <a:pt x="19806" y="13580"/>
                  </a:cubicBezTo>
                  <a:cubicBezTo>
                    <a:pt x="19892" y="13667"/>
                    <a:pt x="19889" y="13760"/>
                    <a:pt x="19795" y="13873"/>
                  </a:cubicBezTo>
                  <a:cubicBezTo>
                    <a:pt x="19564" y="14154"/>
                    <a:pt x="19664" y="14589"/>
                    <a:pt x="19950" y="14550"/>
                  </a:cubicBezTo>
                  <a:cubicBezTo>
                    <a:pt x="20088" y="14530"/>
                    <a:pt x="20267" y="14473"/>
                    <a:pt x="20346" y="14423"/>
                  </a:cubicBezTo>
                  <a:cubicBezTo>
                    <a:pt x="20426" y="14372"/>
                    <a:pt x="20527" y="14390"/>
                    <a:pt x="20570" y="14459"/>
                  </a:cubicBezTo>
                  <a:cubicBezTo>
                    <a:pt x="20762" y="14773"/>
                    <a:pt x="20867" y="14521"/>
                    <a:pt x="20854" y="13775"/>
                  </a:cubicBezTo>
                  <a:cubicBezTo>
                    <a:pt x="20840" y="12932"/>
                    <a:pt x="21030" y="12474"/>
                    <a:pt x="21211" y="12922"/>
                  </a:cubicBezTo>
                  <a:cubicBezTo>
                    <a:pt x="21264" y="13052"/>
                    <a:pt x="21375" y="13176"/>
                    <a:pt x="21459" y="13193"/>
                  </a:cubicBezTo>
                  <a:cubicBezTo>
                    <a:pt x="21501" y="13201"/>
                    <a:pt x="21530" y="12941"/>
                    <a:pt x="21553" y="12516"/>
                  </a:cubicBezTo>
                  <a:cubicBezTo>
                    <a:pt x="21534" y="12176"/>
                    <a:pt x="21508" y="11964"/>
                    <a:pt x="21477" y="12017"/>
                  </a:cubicBezTo>
                  <a:cubicBezTo>
                    <a:pt x="21242" y="12425"/>
                    <a:pt x="21121" y="12099"/>
                    <a:pt x="21121" y="11059"/>
                  </a:cubicBezTo>
                  <a:cubicBezTo>
                    <a:pt x="21121" y="9883"/>
                    <a:pt x="20947" y="8428"/>
                    <a:pt x="20678" y="7362"/>
                  </a:cubicBezTo>
                  <a:cubicBezTo>
                    <a:pt x="20511" y="6701"/>
                    <a:pt x="20512" y="6618"/>
                    <a:pt x="20696" y="6414"/>
                  </a:cubicBezTo>
                  <a:cubicBezTo>
                    <a:pt x="20990" y="6087"/>
                    <a:pt x="20876" y="5765"/>
                    <a:pt x="20422" y="5647"/>
                  </a:cubicBezTo>
                  <a:cubicBezTo>
                    <a:pt x="19977" y="5531"/>
                    <a:pt x="19835" y="5373"/>
                    <a:pt x="19975" y="5148"/>
                  </a:cubicBezTo>
                  <a:cubicBezTo>
                    <a:pt x="20163" y="4847"/>
                    <a:pt x="20154" y="4435"/>
                    <a:pt x="19961" y="4435"/>
                  </a:cubicBezTo>
                  <a:cubicBezTo>
                    <a:pt x="19719" y="4435"/>
                    <a:pt x="19354" y="3871"/>
                    <a:pt x="19471" y="3679"/>
                  </a:cubicBezTo>
                  <a:cubicBezTo>
                    <a:pt x="19535" y="3575"/>
                    <a:pt x="19484" y="3551"/>
                    <a:pt x="19302" y="3599"/>
                  </a:cubicBezTo>
                  <a:cubicBezTo>
                    <a:pt x="19024" y="3673"/>
                    <a:pt x="18795" y="3481"/>
                    <a:pt x="18726" y="3115"/>
                  </a:cubicBezTo>
                  <a:cubicBezTo>
                    <a:pt x="18703" y="2992"/>
                    <a:pt x="18680" y="2874"/>
                    <a:pt x="18675" y="2854"/>
                  </a:cubicBezTo>
                  <a:cubicBezTo>
                    <a:pt x="18670" y="2835"/>
                    <a:pt x="18562" y="2876"/>
                    <a:pt x="18434" y="2945"/>
                  </a:cubicBezTo>
                  <a:cubicBezTo>
                    <a:pt x="18141" y="3103"/>
                    <a:pt x="17939" y="2885"/>
                    <a:pt x="18005" y="2478"/>
                  </a:cubicBezTo>
                  <a:cubicBezTo>
                    <a:pt x="18046" y="2228"/>
                    <a:pt x="18007" y="2197"/>
                    <a:pt x="17714" y="2232"/>
                  </a:cubicBezTo>
                  <a:cubicBezTo>
                    <a:pt x="17445" y="2264"/>
                    <a:pt x="17375" y="2219"/>
                    <a:pt x="17371" y="2022"/>
                  </a:cubicBezTo>
                  <a:cubicBezTo>
                    <a:pt x="17364" y="1612"/>
                    <a:pt x="17204" y="1469"/>
                    <a:pt x="16802" y="1516"/>
                  </a:cubicBezTo>
                  <a:cubicBezTo>
                    <a:pt x="16594" y="1540"/>
                    <a:pt x="16166" y="1448"/>
                    <a:pt x="15855" y="1310"/>
                  </a:cubicBezTo>
                  <a:cubicBezTo>
                    <a:pt x="15100" y="973"/>
                    <a:pt x="14160" y="729"/>
                    <a:pt x="13618" y="727"/>
                  </a:cubicBezTo>
                  <a:cubicBezTo>
                    <a:pt x="13147" y="726"/>
                    <a:pt x="12632" y="328"/>
                    <a:pt x="12891" y="166"/>
                  </a:cubicBezTo>
                  <a:cubicBezTo>
                    <a:pt x="12966" y="120"/>
                    <a:pt x="13105" y="147"/>
                    <a:pt x="13197" y="224"/>
                  </a:cubicBezTo>
                  <a:cubicBezTo>
                    <a:pt x="13307" y="316"/>
                    <a:pt x="13388" y="320"/>
                    <a:pt x="13438" y="239"/>
                  </a:cubicBezTo>
                  <a:cubicBezTo>
                    <a:pt x="13480" y="170"/>
                    <a:pt x="13605" y="149"/>
                    <a:pt x="13716" y="192"/>
                  </a:cubicBezTo>
                  <a:cubicBezTo>
                    <a:pt x="13850" y="244"/>
                    <a:pt x="13887" y="223"/>
                    <a:pt x="13827" y="127"/>
                  </a:cubicBezTo>
                  <a:cubicBezTo>
                    <a:pt x="13780" y="50"/>
                    <a:pt x="12324" y="17"/>
                    <a:pt x="9930" y="0"/>
                  </a:cubicBezTo>
                  <a:close/>
                  <a:moveTo>
                    <a:pt x="6516" y="4153"/>
                  </a:moveTo>
                  <a:cubicBezTo>
                    <a:pt x="6857" y="4111"/>
                    <a:pt x="7411" y="4393"/>
                    <a:pt x="7326" y="4616"/>
                  </a:cubicBezTo>
                  <a:cubicBezTo>
                    <a:pt x="7160" y="5053"/>
                    <a:pt x="7119" y="5921"/>
                    <a:pt x="7240" y="6461"/>
                  </a:cubicBezTo>
                  <a:cubicBezTo>
                    <a:pt x="7316" y="6801"/>
                    <a:pt x="7332" y="7123"/>
                    <a:pt x="7272" y="7202"/>
                  </a:cubicBezTo>
                  <a:cubicBezTo>
                    <a:pt x="7214" y="7280"/>
                    <a:pt x="7157" y="7572"/>
                    <a:pt x="7150" y="7850"/>
                  </a:cubicBezTo>
                  <a:lnTo>
                    <a:pt x="7135" y="8356"/>
                  </a:lnTo>
                  <a:lnTo>
                    <a:pt x="7589" y="8273"/>
                  </a:lnTo>
                  <a:cubicBezTo>
                    <a:pt x="8156" y="8171"/>
                    <a:pt x="8809" y="8447"/>
                    <a:pt x="8601" y="8700"/>
                  </a:cubicBezTo>
                  <a:cubicBezTo>
                    <a:pt x="8497" y="8827"/>
                    <a:pt x="8542" y="8877"/>
                    <a:pt x="8806" y="8928"/>
                  </a:cubicBezTo>
                  <a:cubicBezTo>
                    <a:pt x="8994" y="8964"/>
                    <a:pt x="9215" y="8938"/>
                    <a:pt x="9296" y="8870"/>
                  </a:cubicBezTo>
                  <a:cubicBezTo>
                    <a:pt x="9378" y="8802"/>
                    <a:pt x="9495" y="8778"/>
                    <a:pt x="9556" y="8816"/>
                  </a:cubicBezTo>
                  <a:cubicBezTo>
                    <a:pt x="9756" y="8940"/>
                    <a:pt x="11789" y="9013"/>
                    <a:pt x="11789" y="8895"/>
                  </a:cubicBezTo>
                  <a:cubicBezTo>
                    <a:pt x="11789" y="8833"/>
                    <a:pt x="11730" y="8748"/>
                    <a:pt x="11659" y="8704"/>
                  </a:cubicBezTo>
                  <a:cubicBezTo>
                    <a:pt x="11580" y="8654"/>
                    <a:pt x="11576" y="8568"/>
                    <a:pt x="11645" y="8479"/>
                  </a:cubicBezTo>
                  <a:cubicBezTo>
                    <a:pt x="11706" y="8400"/>
                    <a:pt x="11744" y="8209"/>
                    <a:pt x="11731" y="8053"/>
                  </a:cubicBezTo>
                  <a:cubicBezTo>
                    <a:pt x="11704" y="7739"/>
                    <a:pt x="11848" y="7604"/>
                    <a:pt x="12217" y="7597"/>
                  </a:cubicBezTo>
                  <a:cubicBezTo>
                    <a:pt x="12391" y="7593"/>
                    <a:pt x="12481" y="7484"/>
                    <a:pt x="12527" y="7220"/>
                  </a:cubicBezTo>
                  <a:cubicBezTo>
                    <a:pt x="12582" y="6907"/>
                    <a:pt x="12639" y="6856"/>
                    <a:pt x="12909" y="6888"/>
                  </a:cubicBezTo>
                  <a:cubicBezTo>
                    <a:pt x="13204" y="6923"/>
                    <a:pt x="13229" y="6895"/>
                    <a:pt x="13197" y="6493"/>
                  </a:cubicBezTo>
                  <a:cubicBezTo>
                    <a:pt x="13178" y="6255"/>
                    <a:pt x="13131" y="6006"/>
                    <a:pt x="13092" y="5944"/>
                  </a:cubicBezTo>
                  <a:cubicBezTo>
                    <a:pt x="12954" y="5718"/>
                    <a:pt x="13451" y="5481"/>
                    <a:pt x="14036" y="5491"/>
                  </a:cubicBezTo>
                  <a:cubicBezTo>
                    <a:pt x="14622" y="5502"/>
                    <a:pt x="14624" y="5501"/>
                    <a:pt x="14587" y="5126"/>
                  </a:cubicBezTo>
                  <a:cubicBezTo>
                    <a:pt x="14551" y="4763"/>
                    <a:pt x="14571" y="4743"/>
                    <a:pt x="15073" y="4706"/>
                  </a:cubicBezTo>
                  <a:cubicBezTo>
                    <a:pt x="15659" y="4664"/>
                    <a:pt x="15871" y="4903"/>
                    <a:pt x="15614" y="5318"/>
                  </a:cubicBezTo>
                  <a:cubicBezTo>
                    <a:pt x="15437" y="5603"/>
                    <a:pt x="15572" y="5628"/>
                    <a:pt x="15776" y="5347"/>
                  </a:cubicBezTo>
                  <a:cubicBezTo>
                    <a:pt x="15939" y="5121"/>
                    <a:pt x="16268" y="5232"/>
                    <a:pt x="16129" y="5466"/>
                  </a:cubicBezTo>
                  <a:cubicBezTo>
                    <a:pt x="16073" y="5560"/>
                    <a:pt x="16111" y="5554"/>
                    <a:pt x="16237" y="5452"/>
                  </a:cubicBezTo>
                  <a:cubicBezTo>
                    <a:pt x="16371" y="5342"/>
                    <a:pt x="16459" y="5332"/>
                    <a:pt x="16514" y="5423"/>
                  </a:cubicBezTo>
                  <a:cubicBezTo>
                    <a:pt x="16559" y="5495"/>
                    <a:pt x="16646" y="5523"/>
                    <a:pt x="16709" y="5484"/>
                  </a:cubicBezTo>
                  <a:cubicBezTo>
                    <a:pt x="16914" y="5356"/>
                    <a:pt x="17096" y="5555"/>
                    <a:pt x="16943" y="5741"/>
                  </a:cubicBezTo>
                  <a:cubicBezTo>
                    <a:pt x="16798" y="5917"/>
                    <a:pt x="16894" y="6218"/>
                    <a:pt x="17062" y="6114"/>
                  </a:cubicBezTo>
                  <a:cubicBezTo>
                    <a:pt x="17230" y="6008"/>
                    <a:pt x="17573" y="6350"/>
                    <a:pt x="17595" y="6645"/>
                  </a:cubicBezTo>
                  <a:cubicBezTo>
                    <a:pt x="17612" y="6873"/>
                    <a:pt x="17674" y="6921"/>
                    <a:pt x="17901" y="6877"/>
                  </a:cubicBezTo>
                  <a:cubicBezTo>
                    <a:pt x="18270" y="6806"/>
                    <a:pt x="18403" y="7071"/>
                    <a:pt x="18337" y="7745"/>
                  </a:cubicBezTo>
                  <a:cubicBezTo>
                    <a:pt x="18288" y="8241"/>
                    <a:pt x="18302" y="8273"/>
                    <a:pt x="18600" y="8273"/>
                  </a:cubicBezTo>
                  <a:cubicBezTo>
                    <a:pt x="18973" y="8273"/>
                    <a:pt x="19296" y="8800"/>
                    <a:pt x="19064" y="9033"/>
                  </a:cubicBezTo>
                  <a:cubicBezTo>
                    <a:pt x="18974" y="9124"/>
                    <a:pt x="18970" y="9271"/>
                    <a:pt x="19046" y="9474"/>
                  </a:cubicBezTo>
                  <a:cubicBezTo>
                    <a:pt x="19205" y="9894"/>
                    <a:pt x="19130" y="9959"/>
                    <a:pt x="18520" y="9941"/>
                  </a:cubicBezTo>
                  <a:cubicBezTo>
                    <a:pt x="18108" y="9928"/>
                    <a:pt x="18000" y="9882"/>
                    <a:pt x="18027" y="9727"/>
                  </a:cubicBezTo>
                  <a:cubicBezTo>
                    <a:pt x="18073" y="9456"/>
                    <a:pt x="17851" y="9340"/>
                    <a:pt x="17757" y="9586"/>
                  </a:cubicBezTo>
                  <a:cubicBezTo>
                    <a:pt x="17696" y="9747"/>
                    <a:pt x="17647" y="9756"/>
                    <a:pt x="17501" y="9633"/>
                  </a:cubicBezTo>
                  <a:cubicBezTo>
                    <a:pt x="17401" y="9550"/>
                    <a:pt x="17353" y="9423"/>
                    <a:pt x="17397" y="9351"/>
                  </a:cubicBezTo>
                  <a:cubicBezTo>
                    <a:pt x="17444" y="9274"/>
                    <a:pt x="17405" y="9247"/>
                    <a:pt x="17303" y="9286"/>
                  </a:cubicBezTo>
                  <a:cubicBezTo>
                    <a:pt x="17207" y="9323"/>
                    <a:pt x="17011" y="9311"/>
                    <a:pt x="16867" y="9257"/>
                  </a:cubicBezTo>
                  <a:cubicBezTo>
                    <a:pt x="16667" y="9182"/>
                    <a:pt x="16623" y="9085"/>
                    <a:pt x="16669" y="8841"/>
                  </a:cubicBezTo>
                  <a:cubicBezTo>
                    <a:pt x="16740" y="8467"/>
                    <a:pt x="16694" y="8452"/>
                    <a:pt x="16183" y="8718"/>
                  </a:cubicBezTo>
                  <a:cubicBezTo>
                    <a:pt x="15828" y="8903"/>
                    <a:pt x="15774" y="8904"/>
                    <a:pt x="15444" y="8707"/>
                  </a:cubicBezTo>
                  <a:cubicBezTo>
                    <a:pt x="15108" y="8507"/>
                    <a:pt x="15078" y="8510"/>
                    <a:pt x="14929" y="8715"/>
                  </a:cubicBezTo>
                  <a:cubicBezTo>
                    <a:pt x="14773" y="8930"/>
                    <a:pt x="14423" y="8855"/>
                    <a:pt x="14558" y="8635"/>
                  </a:cubicBezTo>
                  <a:cubicBezTo>
                    <a:pt x="14597" y="8572"/>
                    <a:pt x="14514" y="8519"/>
                    <a:pt x="14375" y="8519"/>
                  </a:cubicBezTo>
                  <a:cubicBezTo>
                    <a:pt x="14106" y="8519"/>
                    <a:pt x="14037" y="8700"/>
                    <a:pt x="14252" y="8834"/>
                  </a:cubicBezTo>
                  <a:cubicBezTo>
                    <a:pt x="14409" y="8931"/>
                    <a:pt x="14158" y="9275"/>
                    <a:pt x="13950" y="9250"/>
                  </a:cubicBezTo>
                  <a:cubicBezTo>
                    <a:pt x="13562" y="9204"/>
                    <a:pt x="13366" y="9276"/>
                    <a:pt x="13427" y="9438"/>
                  </a:cubicBezTo>
                  <a:cubicBezTo>
                    <a:pt x="13498" y="9624"/>
                    <a:pt x="13109" y="10055"/>
                    <a:pt x="12984" y="9930"/>
                  </a:cubicBezTo>
                  <a:cubicBezTo>
                    <a:pt x="12944" y="9889"/>
                    <a:pt x="12847" y="9894"/>
                    <a:pt x="12772" y="9941"/>
                  </a:cubicBezTo>
                  <a:cubicBezTo>
                    <a:pt x="12672" y="10003"/>
                    <a:pt x="12674" y="10072"/>
                    <a:pt x="12772" y="10190"/>
                  </a:cubicBezTo>
                  <a:cubicBezTo>
                    <a:pt x="12858" y="10295"/>
                    <a:pt x="12864" y="10381"/>
                    <a:pt x="12786" y="10429"/>
                  </a:cubicBezTo>
                  <a:cubicBezTo>
                    <a:pt x="12718" y="10472"/>
                    <a:pt x="12690" y="10839"/>
                    <a:pt x="12722" y="11276"/>
                  </a:cubicBezTo>
                  <a:cubicBezTo>
                    <a:pt x="12752" y="11700"/>
                    <a:pt x="12778" y="12310"/>
                    <a:pt x="12779" y="12629"/>
                  </a:cubicBezTo>
                  <a:cubicBezTo>
                    <a:pt x="12781" y="13167"/>
                    <a:pt x="12805" y="13211"/>
                    <a:pt x="13114" y="13247"/>
                  </a:cubicBezTo>
                  <a:cubicBezTo>
                    <a:pt x="13424" y="13283"/>
                    <a:pt x="13446" y="13322"/>
                    <a:pt x="13417" y="13808"/>
                  </a:cubicBezTo>
                  <a:cubicBezTo>
                    <a:pt x="13388" y="14278"/>
                    <a:pt x="13423" y="14351"/>
                    <a:pt x="13755" y="14524"/>
                  </a:cubicBezTo>
                  <a:cubicBezTo>
                    <a:pt x="13958" y="14630"/>
                    <a:pt x="14129" y="14769"/>
                    <a:pt x="14137" y="14835"/>
                  </a:cubicBezTo>
                  <a:cubicBezTo>
                    <a:pt x="14159" y="15008"/>
                    <a:pt x="14192" y="15111"/>
                    <a:pt x="14303" y="15367"/>
                  </a:cubicBezTo>
                  <a:cubicBezTo>
                    <a:pt x="14359" y="15496"/>
                    <a:pt x="14334" y="15794"/>
                    <a:pt x="14245" y="16065"/>
                  </a:cubicBezTo>
                  <a:cubicBezTo>
                    <a:pt x="14160" y="16325"/>
                    <a:pt x="14126" y="16595"/>
                    <a:pt x="14169" y="16666"/>
                  </a:cubicBezTo>
                  <a:cubicBezTo>
                    <a:pt x="14277" y="16842"/>
                    <a:pt x="13770" y="17183"/>
                    <a:pt x="13536" y="17093"/>
                  </a:cubicBezTo>
                  <a:cubicBezTo>
                    <a:pt x="13389" y="17036"/>
                    <a:pt x="13363" y="17080"/>
                    <a:pt x="13417" y="17288"/>
                  </a:cubicBezTo>
                  <a:cubicBezTo>
                    <a:pt x="13494" y="17588"/>
                    <a:pt x="13130" y="17874"/>
                    <a:pt x="12822" y="17755"/>
                  </a:cubicBezTo>
                  <a:cubicBezTo>
                    <a:pt x="12616" y="17675"/>
                    <a:pt x="12590" y="17821"/>
                    <a:pt x="12779" y="18011"/>
                  </a:cubicBezTo>
                  <a:cubicBezTo>
                    <a:pt x="12999" y="18233"/>
                    <a:pt x="12688" y="18337"/>
                    <a:pt x="11677" y="18373"/>
                  </a:cubicBezTo>
                  <a:cubicBezTo>
                    <a:pt x="11165" y="18392"/>
                    <a:pt x="10712" y="18409"/>
                    <a:pt x="10668" y="18413"/>
                  </a:cubicBezTo>
                  <a:cubicBezTo>
                    <a:pt x="10625" y="18417"/>
                    <a:pt x="10594" y="18518"/>
                    <a:pt x="10604" y="18637"/>
                  </a:cubicBezTo>
                  <a:cubicBezTo>
                    <a:pt x="10618" y="18814"/>
                    <a:pt x="10503" y="18860"/>
                    <a:pt x="9977" y="18891"/>
                  </a:cubicBezTo>
                  <a:cubicBezTo>
                    <a:pt x="9622" y="18911"/>
                    <a:pt x="9330" y="18911"/>
                    <a:pt x="9325" y="18891"/>
                  </a:cubicBezTo>
                  <a:cubicBezTo>
                    <a:pt x="9320" y="18870"/>
                    <a:pt x="9297" y="18621"/>
                    <a:pt x="9271" y="18333"/>
                  </a:cubicBezTo>
                  <a:cubicBezTo>
                    <a:pt x="9234" y="17917"/>
                    <a:pt x="9270" y="17773"/>
                    <a:pt x="9465" y="17635"/>
                  </a:cubicBezTo>
                  <a:cubicBezTo>
                    <a:pt x="9673" y="17489"/>
                    <a:pt x="9680" y="17451"/>
                    <a:pt x="9520" y="17389"/>
                  </a:cubicBezTo>
                  <a:cubicBezTo>
                    <a:pt x="9295" y="17303"/>
                    <a:pt x="9271" y="16989"/>
                    <a:pt x="9476" y="16861"/>
                  </a:cubicBezTo>
                  <a:cubicBezTo>
                    <a:pt x="9556" y="16812"/>
                    <a:pt x="9959" y="16738"/>
                    <a:pt x="10370" y="16698"/>
                  </a:cubicBezTo>
                  <a:lnTo>
                    <a:pt x="11112" y="16626"/>
                  </a:lnTo>
                  <a:lnTo>
                    <a:pt x="11137" y="14929"/>
                  </a:lnTo>
                  <a:cubicBezTo>
                    <a:pt x="11150" y="13967"/>
                    <a:pt x="11109" y="13198"/>
                    <a:pt x="11043" y="13157"/>
                  </a:cubicBezTo>
                  <a:cubicBezTo>
                    <a:pt x="10976" y="13115"/>
                    <a:pt x="10972" y="12995"/>
                    <a:pt x="11032" y="12875"/>
                  </a:cubicBezTo>
                  <a:cubicBezTo>
                    <a:pt x="11177" y="12584"/>
                    <a:pt x="11198" y="11588"/>
                    <a:pt x="11065" y="11381"/>
                  </a:cubicBezTo>
                  <a:cubicBezTo>
                    <a:pt x="10979" y="11248"/>
                    <a:pt x="10871" y="11242"/>
                    <a:pt x="10589" y="11341"/>
                  </a:cubicBezTo>
                  <a:cubicBezTo>
                    <a:pt x="10366" y="11419"/>
                    <a:pt x="10161" y="11421"/>
                    <a:pt x="10056" y="11352"/>
                  </a:cubicBezTo>
                  <a:cubicBezTo>
                    <a:pt x="9962" y="11289"/>
                    <a:pt x="9389" y="11250"/>
                    <a:pt x="8785" y="11261"/>
                  </a:cubicBezTo>
                  <a:cubicBezTo>
                    <a:pt x="8054" y="11274"/>
                    <a:pt x="7670" y="11229"/>
                    <a:pt x="7639" y="11135"/>
                  </a:cubicBezTo>
                  <a:cubicBezTo>
                    <a:pt x="7614" y="11057"/>
                    <a:pt x="7485" y="10997"/>
                    <a:pt x="7355" y="10997"/>
                  </a:cubicBezTo>
                  <a:cubicBezTo>
                    <a:pt x="7224" y="10997"/>
                    <a:pt x="7013" y="10927"/>
                    <a:pt x="6883" y="10845"/>
                  </a:cubicBezTo>
                  <a:cubicBezTo>
                    <a:pt x="6697" y="10728"/>
                    <a:pt x="6581" y="10733"/>
                    <a:pt x="6346" y="10860"/>
                  </a:cubicBezTo>
                  <a:cubicBezTo>
                    <a:pt x="5832" y="11137"/>
                    <a:pt x="5593" y="11000"/>
                    <a:pt x="5550" y="10408"/>
                  </a:cubicBezTo>
                  <a:lnTo>
                    <a:pt x="5514" y="9883"/>
                  </a:lnTo>
                  <a:lnTo>
                    <a:pt x="4909" y="9883"/>
                  </a:lnTo>
                  <a:cubicBezTo>
                    <a:pt x="4579" y="9883"/>
                    <a:pt x="4276" y="9824"/>
                    <a:pt x="4232" y="9753"/>
                  </a:cubicBezTo>
                  <a:cubicBezTo>
                    <a:pt x="4099" y="9536"/>
                    <a:pt x="4126" y="7801"/>
                    <a:pt x="4265" y="7629"/>
                  </a:cubicBezTo>
                  <a:cubicBezTo>
                    <a:pt x="4336" y="7541"/>
                    <a:pt x="4416" y="7357"/>
                    <a:pt x="4441" y="7220"/>
                  </a:cubicBezTo>
                  <a:cubicBezTo>
                    <a:pt x="4476" y="7027"/>
                    <a:pt x="4600" y="6964"/>
                    <a:pt x="5003" y="6935"/>
                  </a:cubicBezTo>
                  <a:lnTo>
                    <a:pt x="5514" y="6899"/>
                  </a:lnTo>
                  <a:lnTo>
                    <a:pt x="5550" y="5824"/>
                  </a:lnTo>
                  <a:cubicBezTo>
                    <a:pt x="5584" y="4815"/>
                    <a:pt x="5605" y="4743"/>
                    <a:pt x="5864" y="4706"/>
                  </a:cubicBezTo>
                  <a:cubicBezTo>
                    <a:pt x="6016" y="4685"/>
                    <a:pt x="6137" y="4588"/>
                    <a:pt x="6137" y="4493"/>
                  </a:cubicBezTo>
                  <a:cubicBezTo>
                    <a:pt x="6137" y="4398"/>
                    <a:pt x="6251" y="4262"/>
                    <a:pt x="6386" y="4189"/>
                  </a:cubicBezTo>
                  <a:cubicBezTo>
                    <a:pt x="6424" y="4169"/>
                    <a:pt x="6467" y="4159"/>
                    <a:pt x="6516" y="4153"/>
                  </a:cubicBezTo>
                  <a:close/>
                  <a:moveTo>
                    <a:pt x="21557" y="8769"/>
                  </a:moveTo>
                  <a:cubicBezTo>
                    <a:pt x="21527" y="8769"/>
                    <a:pt x="21472" y="8824"/>
                    <a:pt x="21431" y="8892"/>
                  </a:cubicBezTo>
                  <a:cubicBezTo>
                    <a:pt x="21389" y="8960"/>
                    <a:pt x="21410" y="9015"/>
                    <a:pt x="21481" y="9015"/>
                  </a:cubicBezTo>
                  <a:cubicBezTo>
                    <a:pt x="21540" y="9015"/>
                    <a:pt x="21584" y="8972"/>
                    <a:pt x="21600" y="8921"/>
                  </a:cubicBezTo>
                  <a:cubicBezTo>
                    <a:pt x="21600" y="8900"/>
                    <a:pt x="21600" y="8884"/>
                    <a:pt x="21600" y="8863"/>
                  </a:cubicBezTo>
                  <a:cubicBezTo>
                    <a:pt x="21592" y="8818"/>
                    <a:pt x="21579" y="8769"/>
                    <a:pt x="21557" y="8769"/>
                  </a:cubicBezTo>
                  <a:close/>
                  <a:moveTo>
                    <a:pt x="21535" y="10737"/>
                  </a:moveTo>
                  <a:cubicBezTo>
                    <a:pt x="21524" y="10764"/>
                    <a:pt x="21515" y="10830"/>
                    <a:pt x="21513" y="10932"/>
                  </a:cubicBezTo>
                  <a:cubicBezTo>
                    <a:pt x="21511" y="11136"/>
                    <a:pt x="21537" y="11236"/>
                    <a:pt x="21571" y="11153"/>
                  </a:cubicBezTo>
                  <a:cubicBezTo>
                    <a:pt x="21582" y="11126"/>
                    <a:pt x="21585" y="11083"/>
                    <a:pt x="21589" y="11044"/>
                  </a:cubicBezTo>
                  <a:cubicBezTo>
                    <a:pt x="21590" y="11013"/>
                    <a:pt x="21589" y="10939"/>
                    <a:pt x="21589" y="10907"/>
                  </a:cubicBezTo>
                  <a:cubicBezTo>
                    <a:pt x="21586" y="10864"/>
                    <a:pt x="21584" y="10821"/>
                    <a:pt x="21575" y="10784"/>
                  </a:cubicBezTo>
                  <a:cubicBezTo>
                    <a:pt x="21559" y="10724"/>
                    <a:pt x="21546" y="10709"/>
                    <a:pt x="21535" y="10737"/>
                  </a:cubicBezTo>
                  <a:close/>
                </a:path>
              </a:pathLst>
            </a:custGeom>
            <a:ln w="12700" cap="flat">
              <a:noFill/>
              <a:miter lim="400000"/>
            </a:ln>
            <a:effectLst/>
          </p:spPr>
        </p:pic>
        <p:sp>
          <p:nvSpPr>
            <p:cNvPr id="154" name="CHANGE HAPPENS"/>
            <p:cNvSpPr txBox="1"/>
            <p:nvPr/>
          </p:nvSpPr>
          <p:spPr>
            <a:xfrm>
              <a:off x="311046" y="0"/>
              <a:ext cx="3233337" cy="76716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pPr defTabSz="457200">
                <a:spcBef>
                  <a:spcPts val="900"/>
                </a:spcBef>
                <a:defRPr b="0">
                  <a:solidFill>
                    <a:srgbClr val="594B3B"/>
                  </a:solidFill>
                  <a:latin typeface="Hoefler Text"/>
                  <a:ea typeface="Hoefler Text"/>
                  <a:cs typeface="Hoefler Text"/>
                  <a:sym typeface="Hoefler Text"/>
                </a:defRPr>
              </a:pPr>
              <a:r>
                <a:t>CHANGE </a:t>
              </a:r>
              <a:r>
                <a:rPr>
                  <a:latin typeface="Luminari"/>
                  <a:ea typeface="Luminari"/>
                  <a:cs typeface="Luminari"/>
                  <a:sym typeface="Luminari"/>
                </a:rPr>
                <a:t>HAPPENS</a:t>
              </a:r>
            </a:p>
          </p:txBody>
        </p:sp>
        <p:sp>
          <p:nvSpPr>
            <p:cNvPr id="155" name="We Can Help…"/>
            <p:cNvSpPr txBox="1"/>
            <p:nvPr/>
          </p:nvSpPr>
          <p:spPr>
            <a:xfrm>
              <a:off x="0" y="3346186"/>
              <a:ext cx="3855429" cy="17281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pPr defTabSz="457200">
                <a:spcBef>
                  <a:spcPts val="900"/>
                </a:spcBef>
                <a:defRPr b="0">
                  <a:solidFill>
                    <a:srgbClr val="594B3B"/>
                  </a:solidFill>
                  <a:latin typeface="Hoefler Text"/>
                  <a:ea typeface="Hoefler Text"/>
                  <a:cs typeface="Hoefler Text"/>
                  <a:sym typeface="Hoefler Text"/>
                </a:defRPr>
              </a:pPr>
              <a:r>
                <a:t>We Can Help</a:t>
              </a:r>
            </a:p>
            <a:p>
              <a:pPr defTabSz="457200">
                <a:defRPr sz="1400" b="0" cap="all" spc="140">
                  <a:solidFill>
                    <a:srgbClr val="594B3B"/>
                  </a:solidFill>
                  <a:latin typeface="Arial Narrow"/>
                  <a:ea typeface="Arial Narrow"/>
                  <a:cs typeface="Arial Narrow"/>
                  <a:sym typeface="Arial Narrow"/>
                </a:defRPr>
              </a:pPr>
              <a:endParaRPr/>
            </a:p>
            <a:p>
              <a:pPr defTabSz="457200">
                <a:defRPr sz="1400" b="0" cap="all" spc="140">
                  <a:solidFill>
                    <a:srgbClr val="594B3B"/>
                  </a:solidFill>
                  <a:latin typeface="Arial Narrow"/>
                  <a:ea typeface="Arial Narrow"/>
                  <a:cs typeface="Arial Narrow"/>
                  <a:sym typeface="Arial Narrow"/>
                </a:defRPr>
              </a:pPr>
              <a:r>
                <a:t>Association of </a:t>
              </a:r>
            </a:p>
            <a:p>
              <a:pPr defTabSz="457200">
                <a:defRPr sz="1400" b="0" cap="all" spc="140">
                  <a:solidFill>
                    <a:srgbClr val="594B3B"/>
                  </a:solidFill>
                  <a:latin typeface="Arial Narrow"/>
                  <a:ea typeface="Arial Narrow"/>
                  <a:cs typeface="Arial Narrow"/>
                  <a:sym typeface="Arial Narrow"/>
                </a:defRPr>
              </a:pPr>
              <a:r>
                <a:t>United Church of Christ</a:t>
              </a:r>
            </a:p>
            <a:p>
              <a:pPr defTabSz="457200">
                <a:defRPr sz="1400" b="0" cap="all" spc="140">
                  <a:solidFill>
                    <a:srgbClr val="594B3B"/>
                  </a:solidFill>
                  <a:latin typeface="Arial Narrow"/>
                  <a:ea typeface="Arial Narrow"/>
                  <a:cs typeface="Arial Narrow"/>
                  <a:sym typeface="Arial Narrow"/>
                </a:defRPr>
              </a:pPr>
              <a:r>
                <a:t>Intentional Interim</a:t>
              </a:r>
            </a:p>
            <a:p>
              <a:pPr defTabSz="457200">
                <a:defRPr sz="1400" b="0" cap="all" spc="140">
                  <a:solidFill>
                    <a:srgbClr val="594B3B"/>
                  </a:solidFill>
                  <a:latin typeface="Arial Narrow"/>
                  <a:ea typeface="Arial Narrow"/>
                  <a:cs typeface="Arial Narrow"/>
                  <a:sym typeface="Arial Narrow"/>
                </a:defRPr>
              </a:pPr>
              <a:r>
                <a:t> Ministers</a:t>
              </a:r>
            </a:p>
          </p:txBody>
        </p:sp>
      </p:grpSp>
      <p:sp>
        <p:nvSpPr>
          <p:cNvPr id="157" name="Sponsored by:"/>
          <p:cNvSpPr txBox="1">
            <a:spLocks noGrp="1"/>
          </p:cNvSpPr>
          <p:nvPr>
            <p:ph type="ctrTitle"/>
          </p:nvPr>
        </p:nvSpPr>
        <p:spPr>
          <a:xfrm>
            <a:off x="1048283" y="1109450"/>
            <a:ext cx="9604679" cy="1307869"/>
          </a:xfrm>
          <a:prstGeom prst="rect">
            <a:avLst/>
          </a:prstGeom>
        </p:spPr>
        <p:txBody>
          <a:bodyPr anchor="t"/>
          <a:lstStyle>
            <a:lvl1pPr algn="l">
              <a:defRPr sz="6400"/>
            </a:lvl1pPr>
          </a:lstStyle>
          <a:p>
            <a:r>
              <a:t>Sponsored by:</a:t>
            </a:r>
          </a:p>
        </p:txBody>
      </p:sp>
      <p:sp>
        <p:nvSpPr>
          <p:cNvPr id="158" name="The Association of United Church of Christ Intentional Interim Ministers"/>
          <p:cNvSpPr txBox="1">
            <a:spLocks noGrp="1"/>
          </p:cNvSpPr>
          <p:nvPr>
            <p:ph type="subTitle" sz="quarter" idx="1"/>
          </p:nvPr>
        </p:nvSpPr>
        <p:spPr>
          <a:xfrm>
            <a:off x="1174776" y="3497366"/>
            <a:ext cx="6685727" cy="1761103"/>
          </a:xfrm>
          <a:prstGeom prst="rect">
            <a:avLst/>
          </a:prstGeom>
        </p:spPr>
        <p:txBody>
          <a:bodyPr/>
          <a:lstStyle>
            <a:lvl1pPr defTabSz="262889">
              <a:defRPr sz="3600">
                <a:latin typeface="+mn-lt"/>
                <a:ea typeface="+mn-ea"/>
                <a:cs typeface="+mn-cs"/>
                <a:sym typeface="Helvetica Neue Medium"/>
              </a:defRPr>
            </a:lvl1pPr>
          </a:lstStyle>
          <a:p>
            <a:r>
              <a:t>The Association of United Church of Christ Intentional Interim Ministers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68400" y="3657600"/>
            <a:ext cx="10464800" cy="2441630"/>
          </a:xfrm>
        </p:spPr>
        <p:txBody>
          <a:bodyPr/>
          <a:lstStyle/>
          <a:p>
            <a:pPr>
              <a:lnSpc>
                <a:spcPct val="150000"/>
              </a:lnSpc>
            </a:pPr>
            <a:r>
              <a:rPr lang="en-US" sz="5400" b="1" i="0" dirty="0"/>
              <a:t>The Deepest Possible</a:t>
            </a:r>
          </a:p>
          <a:p>
            <a:pPr>
              <a:lnSpc>
                <a:spcPct val="150000"/>
              </a:lnSpc>
            </a:pPr>
            <a:r>
              <a:rPr lang="en-US" sz="5400" b="1" i="0" dirty="0"/>
              <a:t>Congregational Discernment</a:t>
            </a:r>
          </a:p>
        </p:txBody>
      </p:sp>
      <p:sp>
        <p:nvSpPr>
          <p:cNvPr id="3" name="Text Placeholder 2"/>
          <p:cNvSpPr>
            <a:spLocks noGrp="1"/>
          </p:cNvSpPr>
          <p:nvPr>
            <p:ph type="body" sz="quarter" idx="14"/>
          </p:nvPr>
        </p:nvSpPr>
        <p:spPr>
          <a:xfrm>
            <a:off x="939800" y="907433"/>
            <a:ext cx="11125200" cy="2133918"/>
          </a:xfrm>
        </p:spPr>
        <p:txBody>
          <a:bodyPr/>
          <a:lstStyle/>
          <a:p>
            <a:pPr>
              <a:lnSpc>
                <a:spcPct val="150000"/>
              </a:lnSpc>
            </a:pPr>
            <a:r>
              <a:rPr lang="en-US" sz="4400" b="1" dirty="0"/>
              <a:t>The Uniqueness of this Ministry – </a:t>
            </a:r>
          </a:p>
          <a:p>
            <a:pPr>
              <a:lnSpc>
                <a:spcPct val="150000"/>
              </a:lnSpc>
            </a:pPr>
            <a:r>
              <a:rPr lang="en-US" sz="4400" b="1" dirty="0"/>
              <a:t>The Work</a:t>
            </a:r>
          </a:p>
        </p:txBody>
      </p:sp>
    </p:spTree>
    <p:extLst>
      <p:ext uri="{BB962C8B-B14F-4D97-AF65-F5344CB8AC3E}">
        <p14:creationId xmlns:p14="http://schemas.microsoft.com/office/powerpoint/2010/main" val="25432113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circle(in)">
                                      <p:cBhvr>
                                        <p:cTn id="14" dur="2000"/>
                                        <p:tgtEl>
                                          <p:spTgt spid="2">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320800" y="3505200"/>
            <a:ext cx="10464800" cy="5504071"/>
          </a:xfrm>
        </p:spPr>
        <p:txBody>
          <a:bodyPr/>
          <a:lstStyle/>
          <a:p>
            <a:pPr algn="l"/>
            <a:r>
              <a:rPr lang="en-US" sz="2800" b="1" i="0" dirty="0"/>
              <a:t>Some Churches:  </a:t>
            </a:r>
          </a:p>
          <a:p>
            <a:pPr algn="l"/>
            <a:endParaRPr lang="en-US" sz="2800" b="1" i="0" dirty="0"/>
          </a:p>
          <a:p>
            <a:pPr marL="457200" lvl="0" indent="-457200" algn="l">
              <a:lnSpc>
                <a:spcPct val="200000"/>
              </a:lnSpc>
              <a:buFont typeface="Arial" panose="020B0604020202020204" pitchFamily="34" charset="0"/>
              <a:buChar char="•"/>
            </a:pPr>
            <a:r>
              <a:rPr lang="en-US" sz="2800" b="1" i="0" dirty="0"/>
              <a:t>are determined to forge ahead as if nothing is wrong </a:t>
            </a:r>
          </a:p>
          <a:p>
            <a:pPr marL="457200" lvl="0" indent="-457200" algn="l">
              <a:lnSpc>
                <a:spcPct val="200000"/>
              </a:lnSpc>
              <a:buFont typeface="Arial" panose="020B0604020202020204" pitchFamily="34" charset="0"/>
              <a:buChar char="•"/>
            </a:pPr>
            <a:r>
              <a:rPr lang="en-US" sz="2800" b="1" i="0" dirty="0"/>
              <a:t>sense something is wrong but don’t know what to do next</a:t>
            </a:r>
          </a:p>
          <a:p>
            <a:pPr marL="457200" lvl="0" indent="-457200" algn="l">
              <a:lnSpc>
                <a:spcPct val="200000"/>
              </a:lnSpc>
              <a:buFont typeface="Arial" panose="020B0604020202020204" pitchFamily="34" charset="0"/>
              <a:buChar char="•"/>
            </a:pPr>
            <a:r>
              <a:rPr lang="en-US" sz="2800" b="1" i="0" dirty="0"/>
              <a:t>have already decided closure is their only option</a:t>
            </a:r>
          </a:p>
          <a:p>
            <a:r>
              <a:rPr lang="en-US" sz="2800" b="1" i="0" dirty="0"/>
              <a:t> </a:t>
            </a:r>
          </a:p>
          <a:p>
            <a:r>
              <a:rPr lang="en-US" sz="3200" b="1" i="0" dirty="0"/>
              <a:t>In all Cases – A discernment process is needed!</a:t>
            </a:r>
          </a:p>
          <a:p>
            <a:pPr lvl="1">
              <a:buFont typeface="Arial" panose="020B0604020202020204" pitchFamily="34" charset="0"/>
              <a:buChar char="•"/>
            </a:pPr>
            <a:endParaRPr lang="en-US" dirty="0"/>
          </a:p>
        </p:txBody>
      </p:sp>
      <p:sp>
        <p:nvSpPr>
          <p:cNvPr id="3" name="Text Placeholder 2"/>
          <p:cNvSpPr>
            <a:spLocks noGrp="1"/>
          </p:cNvSpPr>
          <p:nvPr>
            <p:ph type="body" sz="quarter" idx="14"/>
          </p:nvPr>
        </p:nvSpPr>
        <p:spPr>
          <a:xfrm>
            <a:off x="1168400" y="1072729"/>
            <a:ext cx="10464800" cy="2008435"/>
          </a:xfrm>
        </p:spPr>
        <p:txBody>
          <a:bodyPr/>
          <a:lstStyle/>
          <a:p>
            <a:pPr>
              <a:lnSpc>
                <a:spcPct val="150000"/>
              </a:lnSpc>
            </a:pPr>
            <a:r>
              <a:rPr lang="en-US" sz="4400" b="1" dirty="0"/>
              <a:t>Congregational Discernment With </a:t>
            </a:r>
          </a:p>
          <a:p>
            <a:pPr>
              <a:lnSpc>
                <a:spcPct val="150000"/>
              </a:lnSpc>
            </a:pPr>
            <a:r>
              <a:rPr lang="en-US" sz="4400" b="1" dirty="0"/>
              <a:t>Threshold Churches</a:t>
            </a:r>
          </a:p>
        </p:txBody>
      </p:sp>
    </p:spTree>
    <p:extLst>
      <p:ext uri="{BB962C8B-B14F-4D97-AF65-F5344CB8AC3E}">
        <p14:creationId xmlns:p14="http://schemas.microsoft.com/office/powerpoint/2010/main" val="16604418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barn(inVertical)">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44600" y="3352800"/>
            <a:ext cx="10464800" cy="2318583"/>
          </a:xfrm>
        </p:spPr>
        <p:txBody>
          <a:bodyPr/>
          <a:lstStyle/>
          <a:p>
            <a:r>
              <a:rPr lang="en-US" sz="4000" b="1" dirty="0"/>
              <a:t>“It was very unintentional, </a:t>
            </a:r>
          </a:p>
          <a:p>
            <a:r>
              <a:rPr lang="en-US" sz="4000" b="1" dirty="0"/>
              <a:t>and I was more focused on revival </a:t>
            </a:r>
          </a:p>
          <a:p>
            <a:r>
              <a:rPr lang="en-US" sz="4000" b="1" dirty="0"/>
              <a:t>than listening to their needs.”</a:t>
            </a:r>
            <a:endParaRPr lang="en-US" sz="4000" dirty="0"/>
          </a:p>
          <a:p>
            <a:endParaRPr lang="en-US" dirty="0"/>
          </a:p>
        </p:txBody>
      </p:sp>
    </p:spTree>
    <p:extLst>
      <p:ext uri="{BB962C8B-B14F-4D97-AF65-F5344CB8AC3E}">
        <p14:creationId xmlns:p14="http://schemas.microsoft.com/office/powerpoint/2010/main" val="6866161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68400" y="4114800"/>
            <a:ext cx="10464800" cy="3765133"/>
          </a:xfrm>
        </p:spPr>
        <p:txBody>
          <a:bodyPr/>
          <a:lstStyle/>
          <a:p>
            <a:r>
              <a:rPr lang="en-US" sz="5400" b="1" i="0" dirty="0"/>
              <a:t>Significant Signs </a:t>
            </a:r>
          </a:p>
          <a:p>
            <a:r>
              <a:rPr lang="en-US" sz="5400" b="1" i="0" dirty="0"/>
              <a:t>&amp; </a:t>
            </a:r>
          </a:p>
          <a:p>
            <a:r>
              <a:rPr lang="en-US" sz="5400" b="1" i="0" dirty="0"/>
              <a:t>Critical Moments</a:t>
            </a:r>
          </a:p>
          <a:p>
            <a:pPr algn="l"/>
            <a:endParaRPr lang="en-US" sz="4400" b="1" i="0" dirty="0"/>
          </a:p>
          <a:p>
            <a:pPr algn="l"/>
            <a:endParaRPr lang="en-US" sz="3200" b="1" i="0" dirty="0"/>
          </a:p>
        </p:txBody>
      </p:sp>
      <p:sp>
        <p:nvSpPr>
          <p:cNvPr id="3" name="Text Placeholder 2"/>
          <p:cNvSpPr>
            <a:spLocks noGrp="1"/>
          </p:cNvSpPr>
          <p:nvPr>
            <p:ph type="body" sz="quarter" idx="14"/>
          </p:nvPr>
        </p:nvSpPr>
        <p:spPr>
          <a:xfrm>
            <a:off x="939800" y="907433"/>
            <a:ext cx="11125200" cy="2133918"/>
          </a:xfrm>
        </p:spPr>
        <p:txBody>
          <a:bodyPr/>
          <a:lstStyle/>
          <a:p>
            <a:pPr>
              <a:lnSpc>
                <a:spcPct val="150000"/>
              </a:lnSpc>
            </a:pPr>
            <a:r>
              <a:rPr lang="en-US" sz="4400" b="1" dirty="0"/>
              <a:t>The Uniqueness of this Ministry – </a:t>
            </a:r>
          </a:p>
          <a:p>
            <a:pPr>
              <a:lnSpc>
                <a:spcPct val="150000"/>
              </a:lnSpc>
            </a:pPr>
            <a:r>
              <a:rPr lang="en-US" sz="4400" b="1" dirty="0"/>
              <a:t>Awareness</a:t>
            </a:r>
          </a:p>
        </p:txBody>
      </p:sp>
    </p:spTree>
    <p:extLst>
      <p:ext uri="{BB962C8B-B14F-4D97-AF65-F5344CB8AC3E}">
        <p14:creationId xmlns:p14="http://schemas.microsoft.com/office/powerpoint/2010/main" val="18554261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11200" y="2895600"/>
            <a:ext cx="11582400" cy="4534575"/>
          </a:xfrm>
        </p:spPr>
        <p:txBody>
          <a:bodyPr/>
          <a:lstStyle/>
          <a:p>
            <a:pPr marL="457200" lvl="0" indent="-457200" algn="l">
              <a:lnSpc>
                <a:spcPct val="150000"/>
              </a:lnSpc>
              <a:buFont typeface="Arial" panose="020B0604020202020204" pitchFamily="34" charset="0"/>
              <a:buChar char="•"/>
            </a:pPr>
            <a:r>
              <a:rPr lang="en-US" sz="3200" b="1" i="0" dirty="0"/>
              <a:t>dropped opportunities for outreach/mission or unfinished projects</a:t>
            </a:r>
          </a:p>
          <a:p>
            <a:pPr marL="457200" lvl="0" indent="-457200" algn="l">
              <a:lnSpc>
                <a:spcPct val="150000"/>
              </a:lnSpc>
              <a:buFont typeface="Arial" panose="020B0604020202020204" pitchFamily="34" charset="0"/>
              <a:buChar char="•"/>
            </a:pPr>
            <a:r>
              <a:rPr lang="en-US" sz="3200" b="1" i="0" dirty="0"/>
              <a:t>inability to embrace minor change without major stress</a:t>
            </a:r>
          </a:p>
          <a:p>
            <a:pPr marL="457200" lvl="0" indent="-457200" algn="l">
              <a:lnSpc>
                <a:spcPct val="150000"/>
              </a:lnSpc>
              <a:buFont typeface="Arial" panose="020B0604020202020204" pitchFamily="34" charset="0"/>
              <a:buChar char="•"/>
            </a:pPr>
            <a:r>
              <a:rPr lang="en-US" sz="3200" b="1" i="0" dirty="0"/>
              <a:t>using all the assets for maintenance of the institution</a:t>
            </a:r>
          </a:p>
          <a:p>
            <a:pPr marL="457200" lvl="0" indent="-457200" algn="l">
              <a:lnSpc>
                <a:spcPct val="150000"/>
              </a:lnSpc>
              <a:buFont typeface="Arial" panose="020B0604020202020204" pitchFamily="34" charset="0"/>
              <a:buChar char="•"/>
            </a:pPr>
            <a:r>
              <a:rPr lang="en-US" sz="3200" b="1" i="0" dirty="0"/>
              <a:t>obsession with conflict </a:t>
            </a:r>
          </a:p>
          <a:p>
            <a:pPr marL="457200" lvl="0" indent="-457200" algn="l">
              <a:lnSpc>
                <a:spcPct val="150000"/>
              </a:lnSpc>
              <a:buFont typeface="Arial" panose="020B0604020202020204" pitchFamily="34" charset="0"/>
              <a:buChar char="•"/>
            </a:pPr>
            <a:r>
              <a:rPr lang="en-US" sz="3200" b="1" i="0" dirty="0"/>
              <a:t>entrenched denial </a:t>
            </a:r>
          </a:p>
        </p:txBody>
      </p:sp>
      <p:sp>
        <p:nvSpPr>
          <p:cNvPr id="3" name="Text Placeholder 2"/>
          <p:cNvSpPr>
            <a:spLocks noGrp="1"/>
          </p:cNvSpPr>
          <p:nvPr>
            <p:ph type="body" sz="quarter" idx="14"/>
          </p:nvPr>
        </p:nvSpPr>
        <p:spPr>
          <a:xfrm>
            <a:off x="711200" y="1600200"/>
            <a:ext cx="10464800" cy="1364476"/>
          </a:xfrm>
        </p:spPr>
        <p:txBody>
          <a:bodyPr/>
          <a:lstStyle/>
          <a:p>
            <a:pPr algn="l"/>
            <a:r>
              <a:rPr lang="en-US" sz="4800" b="1" dirty="0"/>
              <a:t>Failure to Thrive:</a:t>
            </a:r>
          </a:p>
          <a:p>
            <a:pPr algn="l"/>
            <a:endParaRPr lang="en-US" b="1" dirty="0"/>
          </a:p>
        </p:txBody>
      </p:sp>
    </p:spTree>
    <p:extLst>
      <p:ext uri="{BB962C8B-B14F-4D97-AF65-F5344CB8AC3E}">
        <p14:creationId xmlns:p14="http://schemas.microsoft.com/office/powerpoint/2010/main" val="8871823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44600" y="3352800"/>
            <a:ext cx="10464800" cy="3549690"/>
          </a:xfrm>
        </p:spPr>
        <p:txBody>
          <a:bodyPr/>
          <a:lstStyle/>
          <a:p>
            <a:r>
              <a:rPr lang="en-US" sz="4000" b="1" dirty="0"/>
              <a:t>“I serve a church that believes they will ‘run out of money’ in five years.  I want to be thinking about how to help them reach a decision on whether or not to continue being church together.”</a:t>
            </a:r>
            <a:endParaRPr lang="en-US" sz="4000" dirty="0"/>
          </a:p>
          <a:p>
            <a:endParaRPr lang="en-US" dirty="0"/>
          </a:p>
        </p:txBody>
      </p:sp>
    </p:spTree>
    <p:extLst>
      <p:ext uri="{BB962C8B-B14F-4D97-AF65-F5344CB8AC3E}">
        <p14:creationId xmlns:p14="http://schemas.microsoft.com/office/powerpoint/2010/main" val="3546450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11200" y="2286000"/>
            <a:ext cx="11582400" cy="5796459"/>
          </a:xfrm>
        </p:spPr>
        <p:txBody>
          <a:bodyPr/>
          <a:lstStyle/>
          <a:p>
            <a:pPr marL="457200" lvl="0" indent="-457200" algn="l">
              <a:lnSpc>
                <a:spcPct val="150000"/>
              </a:lnSpc>
              <a:buFont typeface="Arial" panose="020B0604020202020204" pitchFamily="34" charset="0"/>
              <a:buChar char="•"/>
            </a:pPr>
            <a:r>
              <a:rPr lang="en-US" sz="2800" b="1" i="0" dirty="0"/>
              <a:t>planning ahead – not waiting until all resources are depleted </a:t>
            </a:r>
          </a:p>
          <a:p>
            <a:pPr marL="457200" lvl="0" indent="-457200" algn="l">
              <a:lnSpc>
                <a:spcPct val="150000"/>
              </a:lnSpc>
              <a:buFont typeface="Arial" panose="020B0604020202020204" pitchFamily="34" charset="0"/>
              <a:buChar char="•"/>
            </a:pPr>
            <a:r>
              <a:rPr lang="en-US" sz="2800" b="1" i="0" dirty="0"/>
              <a:t>talking openly about the future and addressing emotions</a:t>
            </a:r>
          </a:p>
          <a:p>
            <a:pPr marL="457200" lvl="0" indent="-457200" algn="l">
              <a:lnSpc>
                <a:spcPct val="150000"/>
              </a:lnSpc>
              <a:buFont typeface="Arial" panose="020B0604020202020204" pitchFamily="34" charset="0"/>
              <a:buChar char="•"/>
            </a:pPr>
            <a:r>
              <a:rPr lang="en-US" sz="2800" b="1" i="0" dirty="0"/>
              <a:t>connecting to the wider church and community</a:t>
            </a:r>
          </a:p>
          <a:p>
            <a:pPr marL="457200" lvl="0" indent="-457200" algn="l">
              <a:lnSpc>
                <a:spcPct val="150000"/>
              </a:lnSpc>
              <a:buFont typeface="Arial" panose="020B0604020202020204" pitchFamily="34" charset="0"/>
              <a:buChar char="•"/>
            </a:pPr>
            <a:r>
              <a:rPr lang="en-US" sz="2800" b="1" i="0" dirty="0"/>
              <a:t>focusing on the mission that continues even when an institution cannot </a:t>
            </a:r>
          </a:p>
          <a:p>
            <a:pPr lvl="0" algn="l">
              <a:lnSpc>
                <a:spcPct val="150000"/>
              </a:lnSpc>
            </a:pPr>
            <a:endParaRPr lang="en-US" sz="3200" b="1" i="0" dirty="0"/>
          </a:p>
          <a:p>
            <a:r>
              <a:rPr lang="en-US" sz="3200" b="1" dirty="0"/>
              <a:t>“Separating the question of facility/property/finances </a:t>
            </a:r>
          </a:p>
          <a:p>
            <a:r>
              <a:rPr lang="en-US" sz="3200" b="1" dirty="0"/>
              <a:t>from that of continuing as a worshiping body.”</a:t>
            </a:r>
          </a:p>
          <a:p>
            <a:pPr lvl="0" algn="l">
              <a:lnSpc>
                <a:spcPct val="150000"/>
              </a:lnSpc>
            </a:pPr>
            <a:endParaRPr lang="en-US" sz="3200" b="1" i="0" dirty="0"/>
          </a:p>
        </p:txBody>
      </p:sp>
      <p:sp>
        <p:nvSpPr>
          <p:cNvPr id="3" name="Text Placeholder 2"/>
          <p:cNvSpPr>
            <a:spLocks noGrp="1"/>
          </p:cNvSpPr>
          <p:nvPr>
            <p:ph type="body" sz="quarter" idx="14"/>
          </p:nvPr>
        </p:nvSpPr>
        <p:spPr>
          <a:xfrm>
            <a:off x="1244600" y="685800"/>
            <a:ext cx="10464800" cy="1364476"/>
          </a:xfrm>
        </p:spPr>
        <p:txBody>
          <a:bodyPr/>
          <a:lstStyle/>
          <a:p>
            <a:r>
              <a:rPr lang="en-US" sz="4800" b="1" dirty="0"/>
              <a:t>A Healthy Discernment Process</a:t>
            </a:r>
          </a:p>
          <a:p>
            <a:pPr algn="l"/>
            <a:endParaRPr lang="en-US" b="1" dirty="0"/>
          </a:p>
        </p:txBody>
      </p:sp>
    </p:spTree>
    <p:extLst>
      <p:ext uri="{BB962C8B-B14F-4D97-AF65-F5344CB8AC3E}">
        <p14:creationId xmlns:p14="http://schemas.microsoft.com/office/powerpoint/2010/main" val="35699304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7"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38" dur="1000"/>
                                        <p:tgtEl>
                                          <p:spTgt spid="2">
                                            <p:txEl>
                                              <p:pRg st="5" end="5"/>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p:cTn id="41"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2"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43"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44"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11200" y="3886200"/>
            <a:ext cx="11582400" cy="5150128"/>
          </a:xfrm>
        </p:spPr>
        <p:txBody>
          <a:bodyPr/>
          <a:lstStyle/>
          <a:p>
            <a:pPr>
              <a:lnSpc>
                <a:spcPct val="150000"/>
              </a:lnSpc>
            </a:pPr>
            <a:r>
              <a:rPr lang="en-US" sz="4800" b="1" i="0" dirty="0"/>
              <a:t>When Laudable Resilience </a:t>
            </a:r>
          </a:p>
          <a:p>
            <a:pPr>
              <a:lnSpc>
                <a:spcPct val="150000"/>
              </a:lnSpc>
            </a:pPr>
            <a:r>
              <a:rPr lang="en-US" sz="4800" b="1" i="0" dirty="0"/>
              <a:t>Becomes…</a:t>
            </a:r>
          </a:p>
          <a:p>
            <a:endParaRPr lang="en-US" sz="4800" b="1" i="0" dirty="0"/>
          </a:p>
          <a:p>
            <a:r>
              <a:rPr lang="en-US" sz="6000" b="1" i="0" dirty="0"/>
              <a:t>Hostile Resistance</a:t>
            </a:r>
          </a:p>
          <a:p>
            <a:pPr algn="l"/>
            <a:endParaRPr lang="en-US" sz="4400" b="1" i="0" dirty="0"/>
          </a:p>
          <a:p>
            <a:pPr algn="l"/>
            <a:endParaRPr lang="en-US" sz="3200" b="1" i="0" dirty="0"/>
          </a:p>
        </p:txBody>
      </p:sp>
      <p:sp>
        <p:nvSpPr>
          <p:cNvPr id="3" name="Text Placeholder 2"/>
          <p:cNvSpPr>
            <a:spLocks noGrp="1"/>
          </p:cNvSpPr>
          <p:nvPr>
            <p:ph type="body" sz="quarter" idx="14"/>
          </p:nvPr>
        </p:nvSpPr>
        <p:spPr>
          <a:xfrm>
            <a:off x="939800" y="907433"/>
            <a:ext cx="11125200" cy="2133918"/>
          </a:xfrm>
        </p:spPr>
        <p:txBody>
          <a:bodyPr/>
          <a:lstStyle/>
          <a:p>
            <a:pPr>
              <a:lnSpc>
                <a:spcPct val="150000"/>
              </a:lnSpc>
            </a:pPr>
            <a:r>
              <a:rPr lang="en-US" sz="4400" b="1" dirty="0"/>
              <a:t>The Uniqueness of this Ministry – </a:t>
            </a:r>
          </a:p>
          <a:p>
            <a:pPr>
              <a:lnSpc>
                <a:spcPct val="150000"/>
              </a:lnSpc>
            </a:pPr>
            <a:r>
              <a:rPr lang="en-US" sz="4400" b="1" dirty="0"/>
              <a:t>Awareness</a:t>
            </a:r>
          </a:p>
        </p:txBody>
      </p:sp>
    </p:spTree>
    <p:extLst>
      <p:ext uri="{BB962C8B-B14F-4D97-AF65-F5344CB8AC3E}">
        <p14:creationId xmlns:p14="http://schemas.microsoft.com/office/powerpoint/2010/main" val="12766919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2000"/>
                                        <p:tgtEl>
                                          <p:spTgt spid="2">
                                            <p:txEl>
                                              <p:pRg st="3" end="3"/>
                                            </p:txEl>
                                          </p:spTgt>
                                        </p:tgtEl>
                                      </p:cBhvr>
                                    </p:animEffect>
                                    <p:anim calcmode="lin" valueType="num">
                                      <p:cBhvr>
                                        <p:cTn id="22"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44600" y="2133600"/>
            <a:ext cx="10464800" cy="5457904"/>
          </a:xfrm>
        </p:spPr>
        <p:txBody>
          <a:bodyPr/>
          <a:lstStyle/>
          <a:p>
            <a:r>
              <a:rPr lang="en-US" sz="3600" b="1" dirty="0"/>
              <a:t>“I am frustrated with their resistance to dealing with the fact that they will have to close due to finances and fatigued leadership within the next 2-3 years. I was hired as a Designated Term Minister on a 3 to 5 year contract. I have told them that I will be leaving at the 3 year mark (next spring) because they have dragged their feet at everything except for an initial Appreciative Inquiry visioning process.”</a:t>
            </a:r>
            <a:endParaRPr lang="en-US" sz="3600" dirty="0"/>
          </a:p>
          <a:p>
            <a:endParaRPr lang="en-US" dirty="0"/>
          </a:p>
        </p:txBody>
      </p:sp>
    </p:spTree>
    <p:extLst>
      <p:ext uri="{BB962C8B-B14F-4D97-AF65-F5344CB8AC3E}">
        <p14:creationId xmlns:p14="http://schemas.microsoft.com/office/powerpoint/2010/main" val="22573878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35000" y="2514600"/>
            <a:ext cx="11582400" cy="6442789"/>
          </a:xfrm>
        </p:spPr>
        <p:txBody>
          <a:bodyPr/>
          <a:lstStyle/>
          <a:p>
            <a:pPr lvl="0" algn="l">
              <a:lnSpc>
                <a:spcPct val="150000"/>
              </a:lnSpc>
            </a:pPr>
            <a:endParaRPr lang="en-US" b="1" i="0" dirty="0"/>
          </a:p>
          <a:p>
            <a:pPr lvl="0" algn="l">
              <a:lnSpc>
                <a:spcPct val="150000"/>
              </a:lnSpc>
            </a:pPr>
            <a:r>
              <a:rPr lang="en-US" b="1" i="0" dirty="0"/>
              <a:t>Recognizing Threshold Moments &amp; Possible Next Steps:</a:t>
            </a:r>
          </a:p>
          <a:p>
            <a:pPr lvl="0" algn="l">
              <a:lnSpc>
                <a:spcPct val="150000"/>
              </a:lnSpc>
            </a:pPr>
            <a:endParaRPr lang="en-US" b="1" i="0" dirty="0"/>
          </a:p>
          <a:p>
            <a:pPr marL="342900" lvl="0" indent="-342900" algn="l">
              <a:lnSpc>
                <a:spcPct val="150000"/>
              </a:lnSpc>
              <a:buFont typeface="Arial" panose="020B0604020202020204" pitchFamily="34" charset="0"/>
              <a:buChar char="•"/>
            </a:pPr>
            <a:r>
              <a:rPr lang="en-US" b="1" i="0" dirty="0"/>
              <a:t>Offering encouragement, not judgment</a:t>
            </a:r>
          </a:p>
          <a:p>
            <a:pPr marL="342900" lvl="0" indent="-342900" algn="l">
              <a:lnSpc>
                <a:spcPct val="150000"/>
              </a:lnSpc>
              <a:buFont typeface="Arial" panose="020B0604020202020204" pitchFamily="34" charset="0"/>
              <a:buChar char="•"/>
            </a:pPr>
            <a:r>
              <a:rPr lang="en-US" b="1" i="0" dirty="0"/>
              <a:t>Encouraging laity to exercise their authority and expertise</a:t>
            </a:r>
          </a:p>
          <a:p>
            <a:pPr marL="342900" lvl="0" indent="-342900" algn="l">
              <a:lnSpc>
                <a:spcPct val="150000"/>
              </a:lnSpc>
              <a:buFont typeface="Arial" panose="020B0604020202020204" pitchFamily="34" charset="0"/>
              <a:buChar char="•"/>
            </a:pPr>
            <a:r>
              <a:rPr lang="en-US" b="1" i="0" dirty="0"/>
              <a:t>Recognizing and naming critical moments</a:t>
            </a:r>
          </a:p>
          <a:p>
            <a:pPr marL="342900" lvl="0" indent="-342900" algn="l">
              <a:lnSpc>
                <a:spcPct val="150000"/>
              </a:lnSpc>
              <a:buFont typeface="Arial" panose="020B0604020202020204" pitchFamily="34" charset="0"/>
              <a:buChar char="•"/>
            </a:pPr>
            <a:r>
              <a:rPr lang="en-US" b="1" i="0" dirty="0"/>
              <a:t>Teaching the congregation about new models of ministry</a:t>
            </a:r>
          </a:p>
          <a:p>
            <a:pPr marL="342900" lvl="0" indent="-342900" algn="l">
              <a:lnSpc>
                <a:spcPct val="150000"/>
              </a:lnSpc>
              <a:buFont typeface="Arial" panose="020B0604020202020204" pitchFamily="34" charset="0"/>
              <a:buChar char="•"/>
            </a:pPr>
            <a:r>
              <a:rPr lang="en-US" b="1" i="0" dirty="0"/>
              <a:t>Exploring the widest range of options</a:t>
            </a:r>
          </a:p>
          <a:p>
            <a:pPr marL="342900" lvl="0" indent="-342900" algn="l">
              <a:lnSpc>
                <a:spcPct val="150000"/>
              </a:lnSpc>
              <a:buFont typeface="Arial" panose="020B0604020202020204" pitchFamily="34" charset="0"/>
              <a:buChar char="•"/>
            </a:pPr>
            <a:r>
              <a:rPr lang="en-US" b="1" i="0" dirty="0"/>
              <a:t>Helping the congregation address the wide range of grief-related feelings</a:t>
            </a:r>
          </a:p>
          <a:p>
            <a:pPr marL="342900" lvl="0" indent="-342900" algn="l">
              <a:lnSpc>
                <a:spcPct val="150000"/>
              </a:lnSpc>
              <a:buFont typeface="Arial" panose="020B0604020202020204" pitchFamily="34" charset="0"/>
              <a:buChar char="•"/>
            </a:pPr>
            <a:r>
              <a:rPr lang="en-US" b="1" i="0" dirty="0"/>
              <a:t>Helping the church be aware of and address financial/legal/real estate issues</a:t>
            </a:r>
          </a:p>
          <a:p>
            <a:endParaRPr lang="en-US" sz="2800" b="1" i="0" dirty="0"/>
          </a:p>
          <a:p>
            <a:pPr algn="l"/>
            <a:r>
              <a:rPr lang="en-US" b="1" i="0" dirty="0"/>
              <a:t>			</a:t>
            </a:r>
            <a:endParaRPr lang="en-US" sz="4000" i="0" dirty="0"/>
          </a:p>
        </p:txBody>
      </p:sp>
      <p:sp>
        <p:nvSpPr>
          <p:cNvPr id="3" name="Text Placeholder 2"/>
          <p:cNvSpPr>
            <a:spLocks noGrp="1"/>
          </p:cNvSpPr>
          <p:nvPr>
            <p:ph type="body" sz="quarter" idx="14"/>
          </p:nvPr>
        </p:nvSpPr>
        <p:spPr>
          <a:xfrm>
            <a:off x="863600" y="457200"/>
            <a:ext cx="11125200" cy="2133918"/>
          </a:xfrm>
        </p:spPr>
        <p:txBody>
          <a:bodyPr/>
          <a:lstStyle/>
          <a:p>
            <a:pPr>
              <a:lnSpc>
                <a:spcPct val="150000"/>
              </a:lnSpc>
            </a:pPr>
            <a:r>
              <a:rPr lang="en-US" sz="4400" b="1" dirty="0"/>
              <a:t>The Uniqueness of this Ministry – </a:t>
            </a:r>
          </a:p>
          <a:p>
            <a:pPr>
              <a:lnSpc>
                <a:spcPct val="150000"/>
              </a:lnSpc>
            </a:pPr>
            <a:r>
              <a:rPr lang="en-US" sz="4400" b="1" dirty="0"/>
              <a:t>Tasks</a:t>
            </a:r>
          </a:p>
        </p:txBody>
      </p:sp>
    </p:spTree>
    <p:extLst>
      <p:ext uri="{BB962C8B-B14F-4D97-AF65-F5344CB8AC3E}">
        <p14:creationId xmlns:p14="http://schemas.microsoft.com/office/powerpoint/2010/main" val="29467431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additive="base">
                                        <p:cTn id="2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calcmode="lin" valueType="num">
                                      <p:cBhvr additive="base">
                                        <p:cTn id="38"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 calcmode="lin" valueType="num">
                                      <p:cBhvr additive="base">
                                        <p:cTn id="4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
                                            <p:txEl>
                                              <p:pRg st="8" end="8"/>
                                            </p:txEl>
                                          </p:spTgt>
                                        </p:tgtEl>
                                        <p:attrNameLst>
                                          <p:attrName>style.visibility</p:attrName>
                                        </p:attrNameLst>
                                      </p:cBhvr>
                                      <p:to>
                                        <p:strVal val="visible"/>
                                      </p:to>
                                    </p:set>
                                    <p:anim calcmode="lin" valueType="num">
                                      <p:cBhvr additive="base">
                                        <p:cTn id="50"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 calcmode="lin" valueType="num">
                                      <p:cBhvr additive="base">
                                        <p:cTn id="56"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ponsored by:"/>
          <p:cNvSpPr txBox="1">
            <a:spLocks noGrp="1"/>
          </p:cNvSpPr>
          <p:nvPr>
            <p:ph type="ctrTitle"/>
          </p:nvPr>
        </p:nvSpPr>
        <p:spPr>
          <a:xfrm>
            <a:off x="1048283" y="1109450"/>
            <a:ext cx="9604679" cy="1307869"/>
          </a:xfrm>
          <a:prstGeom prst="rect">
            <a:avLst/>
          </a:prstGeom>
        </p:spPr>
        <p:txBody>
          <a:bodyPr anchor="t"/>
          <a:lstStyle>
            <a:lvl1pPr algn="l">
              <a:defRPr sz="6400"/>
            </a:lvl1pPr>
          </a:lstStyle>
          <a:p>
            <a:r>
              <a:t>Sponsored by:</a:t>
            </a:r>
          </a:p>
        </p:txBody>
      </p:sp>
      <p:pic>
        <p:nvPicPr>
          <p:cNvPr id="161" name="unknown.png" descr="unknown.png"/>
          <p:cNvPicPr>
            <a:picLocks noChangeAspect="1"/>
          </p:cNvPicPr>
          <p:nvPr/>
        </p:nvPicPr>
        <p:blipFill>
          <a:blip r:embed="rId2">
            <a:extLst/>
          </a:blip>
          <a:stretch>
            <a:fillRect/>
          </a:stretch>
        </p:blipFill>
        <p:spPr>
          <a:xfrm>
            <a:off x="3987507" y="1918843"/>
            <a:ext cx="7124701" cy="5791201"/>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800" y="838200"/>
            <a:ext cx="118872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00000"/>
                </a:solidFill>
                <a:effectLst/>
                <a:uFillTx/>
                <a:latin typeface="Helvetica Neue"/>
                <a:ea typeface="Helvetica Neue"/>
                <a:cs typeface="Helvetica Neue"/>
                <a:sym typeface="Helvetica Neue"/>
              </a:rPr>
              <a:t>Why would anyone want</a:t>
            </a:r>
            <a:r>
              <a:rPr kumimoji="0" lang="en-US" sz="4000" b="1" i="0" u="none" strike="noStrike" cap="none" spc="0" normalizeH="0" dirty="0">
                <a:ln>
                  <a:noFill/>
                </a:ln>
                <a:solidFill>
                  <a:srgbClr val="000000"/>
                </a:solidFill>
                <a:effectLst/>
                <a:uFillTx/>
                <a:latin typeface="Helvetica Neue"/>
                <a:ea typeface="Helvetica Neue"/>
                <a:cs typeface="Helvetica Neue"/>
                <a:sym typeface="Helvetica Neue"/>
              </a:rPr>
              <a:t> to do this work?!</a:t>
            </a:r>
            <a:endParaRPr kumimoji="0" lang="en-US" sz="4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200" y="2133600"/>
            <a:ext cx="8077200" cy="6468197"/>
          </a:xfrm>
          <a:prstGeom prst="rect">
            <a:avLst/>
          </a:prstGeom>
        </p:spPr>
      </p:pic>
    </p:spTree>
    <p:extLst>
      <p:ext uri="{BB962C8B-B14F-4D97-AF65-F5344CB8AC3E}">
        <p14:creationId xmlns:p14="http://schemas.microsoft.com/office/powerpoint/2010/main" val="114472297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6862" y="1066800"/>
            <a:ext cx="57150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00000"/>
                </a:solidFill>
                <a:effectLst/>
                <a:uFillTx/>
                <a:latin typeface="Helvetica Neue"/>
                <a:ea typeface="Helvetica Neue"/>
                <a:cs typeface="Helvetica Neue"/>
                <a:sym typeface="Helvetica Neue"/>
              </a:rPr>
              <a:t>A Unique</a:t>
            </a:r>
            <a:r>
              <a:rPr kumimoji="0" lang="en-US" sz="4000" b="1" i="0" u="none" strike="noStrike" cap="none" spc="0" normalizeH="0" dirty="0">
                <a:ln>
                  <a:noFill/>
                </a:ln>
                <a:solidFill>
                  <a:srgbClr val="000000"/>
                </a:solidFill>
                <a:effectLst/>
                <a:uFillTx/>
                <a:latin typeface="Helvetica Neue"/>
                <a:ea typeface="Helvetica Neue"/>
                <a:cs typeface="Helvetica Neue"/>
                <a:sym typeface="Helvetica Neue"/>
              </a:rPr>
              <a:t> Ministry</a:t>
            </a:r>
            <a:endParaRPr kumimoji="0" lang="en-US" sz="4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033" name="Picture 9" descr="C:\Users\newj\Desktop\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0" y="5800725"/>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newj\Desktop\empty to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5599" y="4572000"/>
            <a:ext cx="2066925"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newj\Desktop\cro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332" y="2743200"/>
            <a:ext cx="341376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newj\Desktop\t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600" y="3276600"/>
            <a:ext cx="205740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newj\Desktop\tomb 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2750" y="1197272"/>
            <a:ext cx="2009775" cy="15144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40400" y="7261954"/>
            <a:ext cx="58674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00000"/>
                </a:solidFill>
                <a:effectLst/>
                <a:uFillTx/>
                <a:latin typeface="Helvetica Neue"/>
                <a:ea typeface="Helvetica Neue"/>
                <a:cs typeface="Helvetica Neue"/>
                <a:sym typeface="Helvetica Neue"/>
              </a:rPr>
              <a:t>With Unique Rewards</a:t>
            </a:r>
          </a:p>
        </p:txBody>
      </p:sp>
    </p:spTree>
    <p:extLst>
      <p:ext uri="{BB962C8B-B14F-4D97-AF65-F5344CB8AC3E}">
        <p14:creationId xmlns:p14="http://schemas.microsoft.com/office/powerpoint/2010/main" val="42039924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 y="1688802"/>
            <a:ext cx="11734800" cy="6600826"/>
          </a:xfrm>
          <a:prstGeom prst="rect">
            <a:avLst/>
          </a:prstGeom>
        </p:spPr>
      </p:pic>
    </p:spTree>
    <p:extLst>
      <p:ext uri="{BB962C8B-B14F-4D97-AF65-F5344CB8AC3E}">
        <p14:creationId xmlns:p14="http://schemas.microsoft.com/office/powerpoint/2010/main" val="274700137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7600" y="8289628"/>
            <a:ext cx="82296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00000"/>
                </a:solidFill>
                <a:effectLst/>
                <a:uFillTx/>
                <a:latin typeface="Helvetica Neue"/>
                <a:ea typeface="Helvetica Neue"/>
                <a:cs typeface="Helvetica Neue"/>
                <a:sym typeface="Helvetica Neue"/>
              </a:rPr>
              <a:t>Church of All Nations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337468"/>
            <a:ext cx="10287000" cy="6825853"/>
          </a:xfrm>
          <a:prstGeom prst="rect">
            <a:avLst/>
          </a:prstGeom>
        </p:spPr>
      </p:pic>
    </p:spTree>
    <p:extLst>
      <p:ext uri="{BB962C8B-B14F-4D97-AF65-F5344CB8AC3E}">
        <p14:creationId xmlns:p14="http://schemas.microsoft.com/office/powerpoint/2010/main" val="180910988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7600" y="8153400"/>
            <a:ext cx="82296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00000"/>
                </a:solidFill>
                <a:effectLst/>
                <a:uFillTx/>
                <a:latin typeface="Helvetica Neue"/>
                <a:ea typeface="Helvetica Neue"/>
                <a:cs typeface="Helvetica Neue"/>
                <a:sym typeface="Helvetica Neue"/>
              </a:rPr>
              <a:t>Camp Restore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177" y="1371600"/>
            <a:ext cx="11057467" cy="6219825"/>
          </a:xfrm>
          <a:prstGeom prst="rect">
            <a:avLst/>
          </a:prstGeom>
        </p:spPr>
      </p:pic>
    </p:spTree>
    <p:extLst>
      <p:ext uri="{BB962C8B-B14F-4D97-AF65-F5344CB8AC3E}">
        <p14:creationId xmlns:p14="http://schemas.microsoft.com/office/powerpoint/2010/main" val="238090404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7600" y="8289628"/>
            <a:ext cx="82296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err="1">
                <a:ln>
                  <a:noFill/>
                </a:ln>
                <a:solidFill>
                  <a:srgbClr val="000000"/>
                </a:solidFill>
                <a:effectLst/>
                <a:uFillTx/>
                <a:latin typeface="Helvetica Neue"/>
                <a:ea typeface="Helvetica Neue"/>
                <a:cs typeface="Helvetica Neue"/>
                <a:sym typeface="Helvetica Neue"/>
              </a:rPr>
              <a:t>SpringHouse</a:t>
            </a:r>
            <a:r>
              <a:rPr kumimoji="0" lang="en-US" sz="4000" b="1" i="0" u="none" strike="noStrike" cap="none" spc="0" normalizeH="0" baseline="0" dirty="0">
                <a:ln>
                  <a:noFill/>
                </a:ln>
                <a:solidFill>
                  <a:srgbClr val="000000"/>
                </a:solidFill>
                <a:effectLst/>
                <a:uFillTx/>
                <a:latin typeface="Helvetica Neue"/>
                <a:ea typeface="Helvetica Neue"/>
                <a:cs typeface="Helvetica Neue"/>
                <a:sym typeface="Helvetica Neue"/>
              </a:rPr>
              <a:t> Ministry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606" y="1049592"/>
            <a:ext cx="10673587" cy="7108775"/>
          </a:xfrm>
          <a:prstGeom prst="rect">
            <a:avLst/>
          </a:prstGeom>
        </p:spPr>
      </p:pic>
    </p:spTree>
    <p:extLst>
      <p:ext uri="{BB962C8B-B14F-4D97-AF65-F5344CB8AC3E}">
        <p14:creationId xmlns:p14="http://schemas.microsoft.com/office/powerpoint/2010/main" val="376094470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11200" y="3352800"/>
            <a:ext cx="11582400" cy="3795911"/>
          </a:xfrm>
        </p:spPr>
        <p:txBody>
          <a:bodyPr/>
          <a:lstStyle/>
          <a:p>
            <a:pPr>
              <a:lnSpc>
                <a:spcPct val="150000"/>
              </a:lnSpc>
            </a:pPr>
            <a:r>
              <a:rPr lang="en-US" sz="3200" b="1" baseline="30000" dirty="0"/>
              <a:t>“</a:t>
            </a:r>
            <a:r>
              <a:rPr lang="en-US" sz="3200" b="1" dirty="0"/>
              <a:t>If they had been thinking of the land that they had left behind, they would have had opportunity to return. </a:t>
            </a:r>
            <a:r>
              <a:rPr lang="en-US" sz="3200" b="1" baseline="30000" dirty="0"/>
              <a:t> </a:t>
            </a:r>
            <a:r>
              <a:rPr lang="en-US" sz="3200" b="1" dirty="0"/>
              <a:t>But as it is, they desire a better country, that is, a heavenly one.”  										</a:t>
            </a:r>
            <a:r>
              <a:rPr lang="en-US" sz="3200" b="1" i="0" dirty="0"/>
              <a:t>– Hebrews 11:15-16</a:t>
            </a:r>
            <a:endParaRPr lang="en-US" sz="3200" i="0" dirty="0"/>
          </a:p>
          <a:p>
            <a:pPr lvl="0" algn="l">
              <a:lnSpc>
                <a:spcPct val="150000"/>
              </a:lnSpc>
            </a:pPr>
            <a:endParaRPr lang="en-US" sz="3200" b="1" i="0" dirty="0"/>
          </a:p>
        </p:txBody>
      </p:sp>
      <p:sp>
        <p:nvSpPr>
          <p:cNvPr id="3" name="Text Placeholder 2"/>
          <p:cNvSpPr>
            <a:spLocks noGrp="1"/>
          </p:cNvSpPr>
          <p:nvPr>
            <p:ph type="body" sz="quarter" idx="14"/>
          </p:nvPr>
        </p:nvSpPr>
        <p:spPr>
          <a:xfrm>
            <a:off x="1244600" y="1524000"/>
            <a:ext cx="10464800" cy="1364476"/>
          </a:xfrm>
        </p:spPr>
        <p:txBody>
          <a:bodyPr/>
          <a:lstStyle/>
          <a:p>
            <a:r>
              <a:rPr lang="en-US" sz="4800" b="1" dirty="0"/>
              <a:t>Toward The Better Country</a:t>
            </a:r>
          </a:p>
          <a:p>
            <a:pPr algn="l"/>
            <a:endParaRPr lang="en-US" b="1" dirty="0"/>
          </a:p>
        </p:txBody>
      </p:sp>
    </p:spTree>
    <p:extLst>
      <p:ext uri="{BB962C8B-B14F-4D97-AF65-F5344CB8AC3E}">
        <p14:creationId xmlns:p14="http://schemas.microsoft.com/office/powerpoint/2010/main" val="38068483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35000" y="1524000"/>
            <a:ext cx="11582400" cy="8043228"/>
          </a:xfrm>
        </p:spPr>
        <p:txBody>
          <a:bodyPr/>
          <a:lstStyle/>
          <a:p>
            <a:pPr marL="457200" lvl="0" indent="-457200" algn="l">
              <a:lnSpc>
                <a:spcPct val="150000"/>
              </a:lnSpc>
              <a:buFont typeface="Arial" panose="020B0604020202020204" pitchFamily="34" charset="0"/>
              <a:buChar char="•"/>
            </a:pPr>
            <a:r>
              <a:rPr lang="en-US" sz="2800" b="1" i="0" dirty="0"/>
              <a:t>Ground yourself and others in prayer, Bible study, discernment </a:t>
            </a:r>
          </a:p>
          <a:p>
            <a:pPr marL="457200" lvl="0" indent="-457200" algn="l">
              <a:lnSpc>
                <a:spcPct val="150000"/>
              </a:lnSpc>
              <a:buFont typeface="Arial" panose="020B0604020202020204" pitchFamily="34" charset="0"/>
              <a:buChar char="•"/>
            </a:pPr>
            <a:r>
              <a:rPr lang="en-US" sz="2800" b="1" i="0" dirty="0"/>
              <a:t>Make sure communication about process is frequent and transparent</a:t>
            </a:r>
          </a:p>
          <a:p>
            <a:pPr marL="457200" lvl="0" indent="-457200" algn="l">
              <a:lnSpc>
                <a:spcPct val="150000"/>
              </a:lnSpc>
              <a:buFont typeface="Arial" panose="020B0604020202020204" pitchFamily="34" charset="0"/>
              <a:buChar char="•"/>
            </a:pPr>
            <a:r>
              <a:rPr lang="en-US" sz="2800" b="1" i="0" dirty="0"/>
              <a:t>Understand resistance as caring and go one-by-one for grief counseling to the most resistant </a:t>
            </a:r>
          </a:p>
          <a:p>
            <a:pPr marL="457200" lvl="0" indent="-457200" algn="l">
              <a:lnSpc>
                <a:spcPct val="150000"/>
              </a:lnSpc>
              <a:buFont typeface="Arial" panose="020B0604020202020204" pitchFamily="34" charset="0"/>
              <a:buChar char="•"/>
            </a:pPr>
            <a:r>
              <a:rPr lang="en-US" sz="2800" b="1" i="0" dirty="0"/>
              <a:t>Work toward consensus vs. majority rule </a:t>
            </a:r>
          </a:p>
          <a:p>
            <a:pPr marL="457200" lvl="0" indent="-457200" algn="l">
              <a:lnSpc>
                <a:spcPct val="150000"/>
              </a:lnSpc>
              <a:buFont typeface="Arial" panose="020B0604020202020204" pitchFamily="34" charset="0"/>
              <a:buChar char="•"/>
            </a:pPr>
            <a:r>
              <a:rPr lang="en-US" sz="2800" b="1" i="0" dirty="0"/>
              <a:t>Plan a blessing and release worship </a:t>
            </a:r>
          </a:p>
          <a:p>
            <a:pPr marL="457200" lvl="0" indent="-457200" algn="l">
              <a:lnSpc>
                <a:spcPct val="150000"/>
              </a:lnSpc>
              <a:buFont typeface="Arial" panose="020B0604020202020204" pitchFamily="34" charset="0"/>
              <a:buChar char="•"/>
            </a:pPr>
            <a:r>
              <a:rPr lang="en-US" sz="2800" b="1" i="0" dirty="0"/>
              <a:t>Help the people find meaningful ways to leave a legacy</a:t>
            </a:r>
          </a:p>
          <a:p>
            <a:pPr marL="457200" lvl="0" indent="-457200" algn="l">
              <a:lnSpc>
                <a:spcPct val="150000"/>
              </a:lnSpc>
              <a:buFont typeface="Arial" panose="020B0604020202020204" pitchFamily="34" charset="0"/>
              <a:buChar char="•"/>
            </a:pPr>
            <a:r>
              <a:rPr lang="en-US" sz="2800" b="1" i="0" dirty="0"/>
              <a:t>Preach with a focus on God's gentle compassion AND great dream for what they can make possible as their legacy…</a:t>
            </a:r>
          </a:p>
          <a:p>
            <a:pPr marL="457200" lvl="0" indent="-457200" algn="l">
              <a:lnSpc>
                <a:spcPct val="150000"/>
              </a:lnSpc>
              <a:buFont typeface="Arial" panose="020B0604020202020204" pitchFamily="34" charset="0"/>
              <a:buChar char="•"/>
            </a:pPr>
            <a:r>
              <a:rPr lang="en-US" sz="3200" b="1" i="0" dirty="0"/>
              <a:t>… and that it is </a:t>
            </a:r>
            <a:r>
              <a:rPr lang="en-US" sz="3200" b="1" i="0" u="sng" dirty="0"/>
              <a:t>God's</a:t>
            </a:r>
            <a:r>
              <a:rPr lang="en-US" sz="3200" b="1" i="0" dirty="0"/>
              <a:t> dream not </a:t>
            </a:r>
            <a:r>
              <a:rPr lang="en-US" sz="3200" b="1" i="0" u="sng" dirty="0"/>
              <a:t>theirs</a:t>
            </a:r>
            <a:r>
              <a:rPr lang="en-US" sz="3200" b="1" i="0" dirty="0"/>
              <a:t>!</a:t>
            </a:r>
          </a:p>
          <a:p>
            <a:pPr lvl="0" algn="l">
              <a:lnSpc>
                <a:spcPct val="150000"/>
              </a:lnSpc>
            </a:pPr>
            <a:endParaRPr lang="en-US" sz="3200" b="1" i="0" dirty="0"/>
          </a:p>
        </p:txBody>
      </p:sp>
      <p:sp>
        <p:nvSpPr>
          <p:cNvPr id="3" name="Text Placeholder 2"/>
          <p:cNvSpPr>
            <a:spLocks noGrp="1"/>
          </p:cNvSpPr>
          <p:nvPr>
            <p:ph type="body" sz="quarter" idx="14"/>
          </p:nvPr>
        </p:nvSpPr>
        <p:spPr>
          <a:xfrm>
            <a:off x="1168400" y="533400"/>
            <a:ext cx="10464800" cy="990600"/>
          </a:xfrm>
        </p:spPr>
        <p:txBody>
          <a:bodyPr/>
          <a:lstStyle/>
          <a:p>
            <a:r>
              <a:rPr lang="en-US" sz="4800" b="1" dirty="0"/>
              <a:t>Wise Counsel From Your Peers</a:t>
            </a:r>
          </a:p>
          <a:p>
            <a:pPr algn="l"/>
            <a:endParaRPr lang="en-US" b="1" dirty="0"/>
          </a:p>
        </p:txBody>
      </p:sp>
    </p:spTree>
    <p:extLst>
      <p:ext uri="{BB962C8B-B14F-4D97-AF65-F5344CB8AC3E}">
        <p14:creationId xmlns:p14="http://schemas.microsoft.com/office/powerpoint/2010/main" val="42700398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68400" y="3352800"/>
            <a:ext cx="10464800" cy="2961323"/>
          </a:xfrm>
        </p:spPr>
        <p:txBody>
          <a:bodyPr/>
          <a:lstStyle/>
          <a:p>
            <a:pPr>
              <a:lnSpc>
                <a:spcPct val="150000"/>
              </a:lnSpc>
            </a:pPr>
            <a:r>
              <a:rPr lang="en-US" sz="6600" b="1" dirty="0"/>
              <a:t>Questions?</a:t>
            </a:r>
          </a:p>
          <a:p>
            <a:pPr>
              <a:lnSpc>
                <a:spcPct val="150000"/>
              </a:lnSpc>
            </a:pPr>
            <a:r>
              <a:rPr lang="en-US" sz="6600" b="1" dirty="0"/>
              <a:t>Comments?</a:t>
            </a:r>
          </a:p>
        </p:txBody>
      </p:sp>
    </p:spTree>
    <p:extLst>
      <p:ext uri="{BB962C8B-B14F-4D97-AF65-F5344CB8AC3E}">
        <p14:creationId xmlns:p14="http://schemas.microsoft.com/office/powerpoint/2010/main" val="42048080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anim calcmode="lin" valueType="num">
                                      <p:cBhvr>
                                        <p:cTn id="13"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ponsored by:"/>
          <p:cNvSpPr txBox="1">
            <a:spLocks noGrp="1"/>
          </p:cNvSpPr>
          <p:nvPr>
            <p:ph type="ctrTitle"/>
          </p:nvPr>
        </p:nvSpPr>
        <p:spPr>
          <a:xfrm>
            <a:off x="1048283" y="1109450"/>
            <a:ext cx="9604679" cy="1307869"/>
          </a:xfrm>
          <a:prstGeom prst="rect">
            <a:avLst/>
          </a:prstGeom>
        </p:spPr>
        <p:txBody>
          <a:bodyPr anchor="t"/>
          <a:lstStyle>
            <a:lvl1pPr algn="l">
              <a:defRPr sz="6400"/>
            </a:lvl1pPr>
          </a:lstStyle>
          <a:p>
            <a:r>
              <a:rPr dirty="0"/>
              <a:t>Sponsored by:</a:t>
            </a:r>
          </a:p>
        </p:txBody>
      </p:sp>
      <p:pic>
        <p:nvPicPr>
          <p:cNvPr id="164" name="unknown.jpg" descr="unknown.jpg"/>
          <p:cNvPicPr>
            <a:picLocks noChangeAspect="1"/>
          </p:cNvPicPr>
          <p:nvPr/>
        </p:nvPicPr>
        <p:blipFill>
          <a:blip r:embed="rId2">
            <a:extLst/>
          </a:blip>
          <a:srcRect b="1"/>
          <a:stretch>
            <a:fillRect/>
          </a:stretch>
        </p:blipFill>
        <p:spPr>
          <a:xfrm>
            <a:off x="2218134" y="2918262"/>
            <a:ext cx="8568338" cy="21673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2"/>
                </a:lnTo>
                <a:lnTo>
                  <a:pt x="0" y="21600"/>
                </a:lnTo>
                <a:lnTo>
                  <a:pt x="3914" y="21600"/>
                </a:lnTo>
                <a:lnTo>
                  <a:pt x="7827" y="21600"/>
                </a:lnTo>
                <a:lnTo>
                  <a:pt x="7838" y="21062"/>
                </a:lnTo>
                <a:cubicBezTo>
                  <a:pt x="7848" y="20579"/>
                  <a:pt x="7859" y="20522"/>
                  <a:pt x="7945" y="20544"/>
                </a:cubicBezTo>
                <a:cubicBezTo>
                  <a:pt x="8012" y="20561"/>
                  <a:pt x="8051" y="20475"/>
                  <a:pt x="8075" y="20255"/>
                </a:cubicBezTo>
                <a:cubicBezTo>
                  <a:pt x="8112" y="19912"/>
                  <a:pt x="8111" y="19893"/>
                  <a:pt x="8071" y="19124"/>
                </a:cubicBezTo>
                <a:cubicBezTo>
                  <a:pt x="8055" y="18832"/>
                  <a:pt x="8055" y="18513"/>
                  <a:pt x="8071" y="18412"/>
                </a:cubicBezTo>
                <a:cubicBezTo>
                  <a:pt x="8111" y="18157"/>
                  <a:pt x="8126" y="16972"/>
                  <a:pt x="8092" y="16786"/>
                </a:cubicBezTo>
                <a:cubicBezTo>
                  <a:pt x="8064" y="16637"/>
                  <a:pt x="8065" y="16532"/>
                  <a:pt x="8102" y="15616"/>
                </a:cubicBezTo>
                <a:cubicBezTo>
                  <a:pt x="8118" y="15198"/>
                  <a:pt x="8113" y="15175"/>
                  <a:pt x="7986" y="15141"/>
                </a:cubicBezTo>
                <a:cubicBezTo>
                  <a:pt x="7822" y="15097"/>
                  <a:pt x="7813" y="15066"/>
                  <a:pt x="7813" y="14496"/>
                </a:cubicBezTo>
                <a:lnTo>
                  <a:pt x="7813" y="14041"/>
                </a:lnTo>
                <a:lnTo>
                  <a:pt x="7492" y="14026"/>
                </a:lnTo>
                <a:cubicBezTo>
                  <a:pt x="7316" y="14017"/>
                  <a:pt x="7156" y="13948"/>
                  <a:pt x="7136" y="13871"/>
                </a:cubicBezTo>
                <a:cubicBezTo>
                  <a:pt x="7115" y="13788"/>
                  <a:pt x="7105" y="12388"/>
                  <a:pt x="7111" y="10359"/>
                </a:cubicBezTo>
                <a:lnTo>
                  <a:pt x="7121" y="6985"/>
                </a:lnTo>
                <a:lnTo>
                  <a:pt x="7521" y="6985"/>
                </a:lnTo>
                <a:cubicBezTo>
                  <a:pt x="7839" y="6985"/>
                  <a:pt x="7920" y="7024"/>
                  <a:pt x="7912" y="7179"/>
                </a:cubicBezTo>
                <a:cubicBezTo>
                  <a:pt x="7894" y="7512"/>
                  <a:pt x="7977" y="7786"/>
                  <a:pt x="8049" y="7634"/>
                </a:cubicBezTo>
                <a:cubicBezTo>
                  <a:pt x="8118" y="7487"/>
                  <a:pt x="8272" y="7808"/>
                  <a:pt x="8224" y="7998"/>
                </a:cubicBezTo>
                <a:cubicBezTo>
                  <a:pt x="8210" y="8054"/>
                  <a:pt x="8216" y="8229"/>
                  <a:pt x="8237" y="8385"/>
                </a:cubicBezTo>
                <a:cubicBezTo>
                  <a:pt x="8264" y="8587"/>
                  <a:pt x="8263" y="8717"/>
                  <a:pt x="8235" y="8828"/>
                </a:cubicBezTo>
                <a:cubicBezTo>
                  <a:pt x="8212" y="8919"/>
                  <a:pt x="8196" y="9533"/>
                  <a:pt x="8196" y="10272"/>
                </a:cubicBezTo>
                <a:cubicBezTo>
                  <a:pt x="8196" y="11303"/>
                  <a:pt x="8208" y="11596"/>
                  <a:pt x="8256" y="11735"/>
                </a:cubicBezTo>
                <a:cubicBezTo>
                  <a:pt x="8317" y="11911"/>
                  <a:pt x="8292" y="12315"/>
                  <a:pt x="8230" y="12163"/>
                </a:cubicBezTo>
                <a:cubicBezTo>
                  <a:pt x="8211" y="12118"/>
                  <a:pt x="8205" y="12168"/>
                  <a:pt x="8215" y="12273"/>
                </a:cubicBezTo>
                <a:cubicBezTo>
                  <a:pt x="8225" y="12379"/>
                  <a:pt x="8278" y="12482"/>
                  <a:pt x="8333" y="12499"/>
                </a:cubicBezTo>
                <a:cubicBezTo>
                  <a:pt x="8455" y="12538"/>
                  <a:pt x="8529" y="12899"/>
                  <a:pt x="8501" y="13333"/>
                </a:cubicBezTo>
                <a:cubicBezTo>
                  <a:pt x="8482" y="13636"/>
                  <a:pt x="8492" y="13661"/>
                  <a:pt x="8630" y="13654"/>
                </a:cubicBezTo>
                <a:cubicBezTo>
                  <a:pt x="8712" y="13649"/>
                  <a:pt x="8788" y="13589"/>
                  <a:pt x="8799" y="13519"/>
                </a:cubicBezTo>
                <a:cubicBezTo>
                  <a:pt x="8810" y="13449"/>
                  <a:pt x="8844" y="13393"/>
                  <a:pt x="8876" y="13393"/>
                </a:cubicBezTo>
                <a:cubicBezTo>
                  <a:pt x="8908" y="13393"/>
                  <a:pt x="8956" y="13278"/>
                  <a:pt x="8983" y="13140"/>
                </a:cubicBezTo>
                <a:cubicBezTo>
                  <a:pt x="9029" y="12902"/>
                  <a:pt x="9036" y="12906"/>
                  <a:pt x="9096" y="13203"/>
                </a:cubicBezTo>
                <a:cubicBezTo>
                  <a:pt x="9150" y="13469"/>
                  <a:pt x="9210" y="13530"/>
                  <a:pt x="9475" y="13598"/>
                </a:cubicBezTo>
                <a:cubicBezTo>
                  <a:pt x="9704" y="13657"/>
                  <a:pt x="9799" y="13630"/>
                  <a:pt x="9826" y="13500"/>
                </a:cubicBezTo>
                <a:cubicBezTo>
                  <a:pt x="9846" y="13400"/>
                  <a:pt x="9859" y="12912"/>
                  <a:pt x="9856" y="12412"/>
                </a:cubicBezTo>
                <a:cubicBezTo>
                  <a:pt x="9852" y="11911"/>
                  <a:pt x="9863" y="11465"/>
                  <a:pt x="9881" y="11423"/>
                </a:cubicBezTo>
                <a:cubicBezTo>
                  <a:pt x="9898" y="11381"/>
                  <a:pt x="9904" y="11258"/>
                  <a:pt x="9894" y="11150"/>
                </a:cubicBezTo>
                <a:cubicBezTo>
                  <a:pt x="9859" y="10797"/>
                  <a:pt x="9944" y="10771"/>
                  <a:pt x="10081" y="11091"/>
                </a:cubicBezTo>
                <a:cubicBezTo>
                  <a:pt x="10155" y="11263"/>
                  <a:pt x="10263" y="11415"/>
                  <a:pt x="10322" y="11427"/>
                </a:cubicBezTo>
                <a:cubicBezTo>
                  <a:pt x="10431" y="11450"/>
                  <a:pt x="10453" y="11597"/>
                  <a:pt x="10466" y="12384"/>
                </a:cubicBezTo>
                <a:cubicBezTo>
                  <a:pt x="10470" y="12613"/>
                  <a:pt x="10453" y="12743"/>
                  <a:pt x="10419" y="12744"/>
                </a:cubicBezTo>
                <a:cubicBezTo>
                  <a:pt x="10384" y="12745"/>
                  <a:pt x="10363" y="12906"/>
                  <a:pt x="10359" y="13203"/>
                </a:cubicBezTo>
                <a:lnTo>
                  <a:pt x="10353" y="13666"/>
                </a:lnTo>
                <a:lnTo>
                  <a:pt x="10540" y="13626"/>
                </a:lnTo>
                <a:cubicBezTo>
                  <a:pt x="10718" y="13591"/>
                  <a:pt x="10727" y="13569"/>
                  <a:pt x="10728" y="13187"/>
                </a:cubicBezTo>
                <a:cubicBezTo>
                  <a:pt x="10729" y="12966"/>
                  <a:pt x="10758" y="12705"/>
                  <a:pt x="10792" y="12606"/>
                </a:cubicBezTo>
                <a:cubicBezTo>
                  <a:pt x="10826" y="12506"/>
                  <a:pt x="10854" y="12331"/>
                  <a:pt x="10854" y="12214"/>
                </a:cubicBezTo>
                <a:cubicBezTo>
                  <a:pt x="10854" y="12097"/>
                  <a:pt x="10865" y="11958"/>
                  <a:pt x="10878" y="11906"/>
                </a:cubicBezTo>
                <a:cubicBezTo>
                  <a:pt x="10917" y="11753"/>
                  <a:pt x="10998" y="12096"/>
                  <a:pt x="10976" y="12321"/>
                </a:cubicBezTo>
                <a:cubicBezTo>
                  <a:pt x="10965" y="12440"/>
                  <a:pt x="10978" y="12526"/>
                  <a:pt x="11008" y="12526"/>
                </a:cubicBezTo>
                <a:cubicBezTo>
                  <a:pt x="11037" y="12526"/>
                  <a:pt x="11099" y="12690"/>
                  <a:pt x="11145" y="12886"/>
                </a:cubicBezTo>
                <a:cubicBezTo>
                  <a:pt x="11225" y="13223"/>
                  <a:pt x="11226" y="13248"/>
                  <a:pt x="11162" y="13345"/>
                </a:cubicBezTo>
                <a:cubicBezTo>
                  <a:pt x="11104" y="13433"/>
                  <a:pt x="11109" y="13463"/>
                  <a:pt x="11199" y="13559"/>
                </a:cubicBezTo>
                <a:cubicBezTo>
                  <a:pt x="11267" y="13630"/>
                  <a:pt x="11324" y="13609"/>
                  <a:pt x="11357" y="13500"/>
                </a:cubicBezTo>
                <a:cubicBezTo>
                  <a:pt x="11412" y="13319"/>
                  <a:pt x="11612" y="13338"/>
                  <a:pt x="11674" y="13531"/>
                </a:cubicBezTo>
                <a:cubicBezTo>
                  <a:pt x="11728" y="13698"/>
                  <a:pt x="12085" y="13699"/>
                  <a:pt x="12112" y="13531"/>
                </a:cubicBezTo>
                <a:cubicBezTo>
                  <a:pt x="12124" y="13452"/>
                  <a:pt x="12152" y="13430"/>
                  <a:pt x="12174" y="13484"/>
                </a:cubicBezTo>
                <a:cubicBezTo>
                  <a:pt x="12196" y="13537"/>
                  <a:pt x="12317" y="13601"/>
                  <a:pt x="12442" y="13622"/>
                </a:cubicBezTo>
                <a:cubicBezTo>
                  <a:pt x="12632" y="13655"/>
                  <a:pt x="12680" y="13614"/>
                  <a:pt x="12736" y="13369"/>
                </a:cubicBezTo>
                <a:cubicBezTo>
                  <a:pt x="12773" y="13208"/>
                  <a:pt x="12799" y="13032"/>
                  <a:pt x="12794" y="12981"/>
                </a:cubicBezTo>
                <a:cubicBezTo>
                  <a:pt x="12789" y="12930"/>
                  <a:pt x="12814" y="12886"/>
                  <a:pt x="12849" y="12886"/>
                </a:cubicBezTo>
                <a:cubicBezTo>
                  <a:pt x="12884" y="12886"/>
                  <a:pt x="12914" y="12969"/>
                  <a:pt x="12917" y="13068"/>
                </a:cubicBezTo>
                <a:cubicBezTo>
                  <a:pt x="12919" y="13167"/>
                  <a:pt x="12925" y="13298"/>
                  <a:pt x="12930" y="13357"/>
                </a:cubicBezTo>
                <a:cubicBezTo>
                  <a:pt x="12935" y="13417"/>
                  <a:pt x="12937" y="13506"/>
                  <a:pt x="12936" y="13555"/>
                </a:cubicBezTo>
                <a:cubicBezTo>
                  <a:pt x="12931" y="13711"/>
                  <a:pt x="13312" y="13632"/>
                  <a:pt x="13339" y="13472"/>
                </a:cubicBezTo>
                <a:cubicBezTo>
                  <a:pt x="13353" y="13387"/>
                  <a:pt x="13377" y="13315"/>
                  <a:pt x="13393" y="13310"/>
                </a:cubicBezTo>
                <a:cubicBezTo>
                  <a:pt x="13409" y="13304"/>
                  <a:pt x="13467" y="13214"/>
                  <a:pt x="13522" y="13108"/>
                </a:cubicBezTo>
                <a:cubicBezTo>
                  <a:pt x="13610" y="12939"/>
                  <a:pt x="13631" y="12945"/>
                  <a:pt x="13694" y="13171"/>
                </a:cubicBezTo>
                <a:cubicBezTo>
                  <a:pt x="13734" y="13313"/>
                  <a:pt x="13758" y="13486"/>
                  <a:pt x="13747" y="13555"/>
                </a:cubicBezTo>
                <a:cubicBezTo>
                  <a:pt x="13722" y="13720"/>
                  <a:pt x="13758" y="13713"/>
                  <a:pt x="13841" y="13535"/>
                </a:cubicBezTo>
                <a:cubicBezTo>
                  <a:pt x="13887" y="13439"/>
                  <a:pt x="13917" y="13439"/>
                  <a:pt x="13932" y="13535"/>
                </a:cubicBezTo>
                <a:cubicBezTo>
                  <a:pt x="13945" y="13617"/>
                  <a:pt x="14080" y="13668"/>
                  <a:pt x="14244" y="13650"/>
                </a:cubicBezTo>
                <a:cubicBezTo>
                  <a:pt x="14486" y="13623"/>
                  <a:pt x="14534" y="13578"/>
                  <a:pt x="14534" y="13377"/>
                </a:cubicBezTo>
                <a:cubicBezTo>
                  <a:pt x="14534" y="13245"/>
                  <a:pt x="14508" y="13095"/>
                  <a:pt x="14477" y="13049"/>
                </a:cubicBezTo>
                <a:cubicBezTo>
                  <a:pt x="14437" y="12988"/>
                  <a:pt x="14423" y="12796"/>
                  <a:pt x="14430" y="12376"/>
                </a:cubicBezTo>
                <a:cubicBezTo>
                  <a:pt x="14435" y="12053"/>
                  <a:pt x="14451" y="11762"/>
                  <a:pt x="14465" y="11728"/>
                </a:cubicBezTo>
                <a:cubicBezTo>
                  <a:pt x="14479" y="11693"/>
                  <a:pt x="14482" y="11541"/>
                  <a:pt x="14472" y="11391"/>
                </a:cubicBezTo>
                <a:cubicBezTo>
                  <a:pt x="14448" y="11033"/>
                  <a:pt x="14505" y="10915"/>
                  <a:pt x="14720" y="10869"/>
                </a:cubicBezTo>
                <a:cubicBezTo>
                  <a:pt x="14892" y="10833"/>
                  <a:pt x="14975" y="10971"/>
                  <a:pt x="14897" y="11162"/>
                </a:cubicBezTo>
                <a:cubicBezTo>
                  <a:pt x="14874" y="11219"/>
                  <a:pt x="14886" y="11345"/>
                  <a:pt x="14929" y="11494"/>
                </a:cubicBezTo>
                <a:cubicBezTo>
                  <a:pt x="15030" y="11845"/>
                  <a:pt x="15052" y="12411"/>
                  <a:pt x="14980" y="12819"/>
                </a:cubicBezTo>
                <a:cubicBezTo>
                  <a:pt x="14863" y="13479"/>
                  <a:pt x="14889" y="13663"/>
                  <a:pt x="15095" y="13646"/>
                </a:cubicBezTo>
                <a:cubicBezTo>
                  <a:pt x="15217" y="13636"/>
                  <a:pt x="15295" y="13554"/>
                  <a:pt x="15324" y="13405"/>
                </a:cubicBezTo>
                <a:cubicBezTo>
                  <a:pt x="15376" y="13139"/>
                  <a:pt x="15385" y="12909"/>
                  <a:pt x="15339" y="13021"/>
                </a:cubicBezTo>
                <a:cubicBezTo>
                  <a:pt x="15299" y="13120"/>
                  <a:pt x="15205" y="12696"/>
                  <a:pt x="15172" y="12265"/>
                </a:cubicBezTo>
                <a:cubicBezTo>
                  <a:pt x="15155" y="12048"/>
                  <a:pt x="15165" y="11845"/>
                  <a:pt x="15201" y="11688"/>
                </a:cubicBezTo>
                <a:cubicBezTo>
                  <a:pt x="15277" y="11352"/>
                  <a:pt x="15293" y="10246"/>
                  <a:pt x="15224" y="10078"/>
                </a:cubicBezTo>
                <a:cubicBezTo>
                  <a:pt x="15136" y="9863"/>
                  <a:pt x="15144" y="9220"/>
                  <a:pt x="15236" y="9081"/>
                </a:cubicBezTo>
                <a:cubicBezTo>
                  <a:pt x="15280" y="9015"/>
                  <a:pt x="15334" y="9019"/>
                  <a:pt x="15356" y="9089"/>
                </a:cubicBezTo>
                <a:cubicBezTo>
                  <a:pt x="15383" y="9176"/>
                  <a:pt x="15396" y="9091"/>
                  <a:pt x="15393" y="8820"/>
                </a:cubicBezTo>
                <a:cubicBezTo>
                  <a:pt x="15391" y="8581"/>
                  <a:pt x="15367" y="8417"/>
                  <a:pt x="15334" y="8405"/>
                </a:cubicBezTo>
                <a:cubicBezTo>
                  <a:pt x="15304" y="8394"/>
                  <a:pt x="15272" y="8373"/>
                  <a:pt x="15262" y="8358"/>
                </a:cubicBezTo>
                <a:cubicBezTo>
                  <a:pt x="15192" y="8252"/>
                  <a:pt x="15049" y="8210"/>
                  <a:pt x="14983" y="8275"/>
                </a:cubicBezTo>
                <a:cubicBezTo>
                  <a:pt x="14892" y="8363"/>
                  <a:pt x="14891" y="8568"/>
                  <a:pt x="14981" y="9074"/>
                </a:cubicBezTo>
                <a:cubicBezTo>
                  <a:pt x="15037" y="9392"/>
                  <a:pt x="15038" y="9450"/>
                  <a:pt x="14989" y="9592"/>
                </a:cubicBezTo>
                <a:cubicBezTo>
                  <a:pt x="14959" y="9680"/>
                  <a:pt x="14934" y="9883"/>
                  <a:pt x="14934" y="10043"/>
                </a:cubicBezTo>
                <a:cubicBezTo>
                  <a:pt x="14934" y="10495"/>
                  <a:pt x="14861" y="10627"/>
                  <a:pt x="14625" y="10600"/>
                </a:cubicBezTo>
                <a:lnTo>
                  <a:pt x="14406" y="10577"/>
                </a:lnTo>
                <a:lnTo>
                  <a:pt x="14404" y="10050"/>
                </a:lnTo>
                <a:cubicBezTo>
                  <a:pt x="14401" y="9400"/>
                  <a:pt x="14448" y="8879"/>
                  <a:pt x="14497" y="8998"/>
                </a:cubicBezTo>
                <a:cubicBezTo>
                  <a:pt x="14517" y="9048"/>
                  <a:pt x="14534" y="9026"/>
                  <a:pt x="14534" y="8947"/>
                </a:cubicBezTo>
                <a:cubicBezTo>
                  <a:pt x="14534" y="8868"/>
                  <a:pt x="14516" y="8761"/>
                  <a:pt x="14495" y="8710"/>
                </a:cubicBezTo>
                <a:cubicBezTo>
                  <a:pt x="14468" y="8645"/>
                  <a:pt x="14469" y="8555"/>
                  <a:pt x="14497" y="8425"/>
                </a:cubicBezTo>
                <a:cubicBezTo>
                  <a:pt x="14529" y="8271"/>
                  <a:pt x="14470" y="8241"/>
                  <a:pt x="14180" y="8263"/>
                </a:cubicBezTo>
                <a:cubicBezTo>
                  <a:pt x="13983" y="8277"/>
                  <a:pt x="13803" y="8339"/>
                  <a:pt x="13779" y="8397"/>
                </a:cubicBezTo>
                <a:cubicBezTo>
                  <a:pt x="13756" y="8455"/>
                  <a:pt x="13727" y="8439"/>
                  <a:pt x="13715" y="8362"/>
                </a:cubicBezTo>
                <a:cubicBezTo>
                  <a:pt x="13701" y="8271"/>
                  <a:pt x="13660" y="8268"/>
                  <a:pt x="13600" y="8358"/>
                </a:cubicBezTo>
                <a:cubicBezTo>
                  <a:pt x="13540" y="8448"/>
                  <a:pt x="13484" y="8447"/>
                  <a:pt x="13440" y="8354"/>
                </a:cubicBezTo>
                <a:cubicBezTo>
                  <a:pt x="13359" y="8182"/>
                  <a:pt x="13149" y="8158"/>
                  <a:pt x="13149" y="8322"/>
                </a:cubicBezTo>
                <a:cubicBezTo>
                  <a:pt x="13149" y="8385"/>
                  <a:pt x="13166" y="8506"/>
                  <a:pt x="13186" y="8587"/>
                </a:cubicBezTo>
                <a:cubicBezTo>
                  <a:pt x="13229" y="8758"/>
                  <a:pt x="13150" y="9067"/>
                  <a:pt x="12996" y="9327"/>
                </a:cubicBezTo>
                <a:cubicBezTo>
                  <a:pt x="12882" y="9518"/>
                  <a:pt x="12861" y="9444"/>
                  <a:pt x="12876" y="8899"/>
                </a:cubicBezTo>
                <a:cubicBezTo>
                  <a:pt x="12884" y="8623"/>
                  <a:pt x="12868" y="8484"/>
                  <a:pt x="12821" y="8425"/>
                </a:cubicBezTo>
                <a:cubicBezTo>
                  <a:pt x="12656" y="8218"/>
                  <a:pt x="12589" y="8227"/>
                  <a:pt x="12545" y="8464"/>
                </a:cubicBezTo>
                <a:cubicBezTo>
                  <a:pt x="12502" y="8693"/>
                  <a:pt x="12497" y="8692"/>
                  <a:pt x="12476" y="8472"/>
                </a:cubicBezTo>
                <a:cubicBezTo>
                  <a:pt x="12456" y="8274"/>
                  <a:pt x="12396" y="8236"/>
                  <a:pt x="12118" y="8239"/>
                </a:cubicBezTo>
                <a:cubicBezTo>
                  <a:pt x="11752" y="8243"/>
                  <a:pt x="11672" y="8363"/>
                  <a:pt x="11731" y="8805"/>
                </a:cubicBezTo>
                <a:cubicBezTo>
                  <a:pt x="11778" y="9148"/>
                  <a:pt x="11755" y="11018"/>
                  <a:pt x="11697" y="11573"/>
                </a:cubicBezTo>
                <a:cubicBezTo>
                  <a:pt x="11661" y="11925"/>
                  <a:pt x="11646" y="11955"/>
                  <a:pt x="11597" y="11795"/>
                </a:cubicBezTo>
                <a:cubicBezTo>
                  <a:pt x="11552" y="11647"/>
                  <a:pt x="11526" y="11645"/>
                  <a:pt x="11470" y="11783"/>
                </a:cubicBezTo>
                <a:cubicBezTo>
                  <a:pt x="11410" y="11932"/>
                  <a:pt x="11385" y="11901"/>
                  <a:pt x="11300" y="11561"/>
                </a:cubicBezTo>
                <a:cubicBezTo>
                  <a:pt x="11246" y="11343"/>
                  <a:pt x="11190" y="11163"/>
                  <a:pt x="11176" y="11162"/>
                </a:cubicBezTo>
                <a:cubicBezTo>
                  <a:pt x="11116" y="11156"/>
                  <a:pt x="11095" y="10867"/>
                  <a:pt x="11090" y="9967"/>
                </a:cubicBezTo>
                <a:cubicBezTo>
                  <a:pt x="11087" y="9435"/>
                  <a:pt x="11091" y="8954"/>
                  <a:pt x="11099" y="8896"/>
                </a:cubicBezTo>
                <a:cubicBezTo>
                  <a:pt x="11107" y="8837"/>
                  <a:pt x="11151" y="8885"/>
                  <a:pt x="11198" y="9006"/>
                </a:cubicBezTo>
                <a:cubicBezTo>
                  <a:pt x="11282" y="9223"/>
                  <a:pt x="11283" y="9219"/>
                  <a:pt x="11274" y="8753"/>
                </a:cubicBezTo>
                <a:cubicBezTo>
                  <a:pt x="11265" y="8296"/>
                  <a:pt x="11258" y="8277"/>
                  <a:pt x="11096" y="8247"/>
                </a:cubicBezTo>
                <a:cubicBezTo>
                  <a:pt x="10986" y="8226"/>
                  <a:pt x="10931" y="8275"/>
                  <a:pt x="10937" y="8381"/>
                </a:cubicBezTo>
                <a:cubicBezTo>
                  <a:pt x="10958" y="8767"/>
                  <a:pt x="10540" y="8817"/>
                  <a:pt x="10470" y="8437"/>
                </a:cubicBezTo>
                <a:cubicBezTo>
                  <a:pt x="10433" y="8239"/>
                  <a:pt x="10275" y="8167"/>
                  <a:pt x="10269" y="8346"/>
                </a:cubicBezTo>
                <a:cubicBezTo>
                  <a:pt x="10267" y="8388"/>
                  <a:pt x="10260" y="8552"/>
                  <a:pt x="10253" y="8706"/>
                </a:cubicBezTo>
                <a:cubicBezTo>
                  <a:pt x="10234" y="9107"/>
                  <a:pt x="10266" y="9240"/>
                  <a:pt x="10343" y="9077"/>
                </a:cubicBezTo>
                <a:cubicBezTo>
                  <a:pt x="10433" y="8887"/>
                  <a:pt x="10479" y="9138"/>
                  <a:pt x="10484" y="9849"/>
                </a:cubicBezTo>
                <a:cubicBezTo>
                  <a:pt x="10489" y="10587"/>
                  <a:pt x="10461" y="10732"/>
                  <a:pt x="10374" y="10418"/>
                </a:cubicBezTo>
                <a:cubicBezTo>
                  <a:pt x="10306" y="10174"/>
                  <a:pt x="10300" y="10171"/>
                  <a:pt x="10267" y="10406"/>
                </a:cubicBezTo>
                <a:cubicBezTo>
                  <a:pt x="10224" y="10705"/>
                  <a:pt x="9937" y="10759"/>
                  <a:pt x="9879" y="10478"/>
                </a:cubicBezTo>
                <a:cubicBezTo>
                  <a:pt x="9858" y="10379"/>
                  <a:pt x="9845" y="9962"/>
                  <a:pt x="9850" y="9552"/>
                </a:cubicBezTo>
                <a:cubicBezTo>
                  <a:pt x="9856" y="8919"/>
                  <a:pt x="9847" y="8792"/>
                  <a:pt x="9787" y="8729"/>
                </a:cubicBezTo>
                <a:cubicBezTo>
                  <a:pt x="9738" y="8679"/>
                  <a:pt x="9724" y="8582"/>
                  <a:pt x="9740" y="8417"/>
                </a:cubicBezTo>
                <a:cubicBezTo>
                  <a:pt x="9756" y="8246"/>
                  <a:pt x="9748" y="8198"/>
                  <a:pt x="9710" y="8255"/>
                </a:cubicBezTo>
                <a:cubicBezTo>
                  <a:pt x="9635" y="8369"/>
                  <a:pt x="9561" y="7953"/>
                  <a:pt x="9573" y="7483"/>
                </a:cubicBezTo>
                <a:lnTo>
                  <a:pt x="9584" y="7080"/>
                </a:lnTo>
                <a:lnTo>
                  <a:pt x="9053" y="7088"/>
                </a:lnTo>
                <a:cubicBezTo>
                  <a:pt x="8761" y="7092"/>
                  <a:pt x="8515" y="7140"/>
                  <a:pt x="8507" y="7191"/>
                </a:cubicBezTo>
                <a:cubicBezTo>
                  <a:pt x="8496" y="7263"/>
                  <a:pt x="8329" y="7276"/>
                  <a:pt x="8278" y="7211"/>
                </a:cubicBezTo>
                <a:cubicBezTo>
                  <a:pt x="8273" y="7204"/>
                  <a:pt x="8263" y="7214"/>
                  <a:pt x="8256" y="7234"/>
                </a:cubicBezTo>
                <a:cubicBezTo>
                  <a:pt x="8216" y="7349"/>
                  <a:pt x="8123" y="6815"/>
                  <a:pt x="8123" y="6467"/>
                </a:cubicBezTo>
                <a:cubicBezTo>
                  <a:pt x="8123" y="6148"/>
                  <a:pt x="8102" y="6035"/>
                  <a:pt x="8032" y="5965"/>
                </a:cubicBezTo>
                <a:cubicBezTo>
                  <a:pt x="7940" y="5874"/>
                  <a:pt x="7923" y="5892"/>
                  <a:pt x="7759" y="6269"/>
                </a:cubicBezTo>
                <a:cubicBezTo>
                  <a:pt x="7643" y="6532"/>
                  <a:pt x="7199" y="6555"/>
                  <a:pt x="7148" y="6301"/>
                </a:cubicBezTo>
                <a:cubicBezTo>
                  <a:pt x="7088" y="6001"/>
                  <a:pt x="7095" y="4296"/>
                  <a:pt x="7157" y="3829"/>
                </a:cubicBezTo>
                <a:cubicBezTo>
                  <a:pt x="7188" y="3599"/>
                  <a:pt x="7204" y="3295"/>
                  <a:pt x="7192" y="3152"/>
                </a:cubicBezTo>
                <a:cubicBezTo>
                  <a:pt x="7149" y="2618"/>
                  <a:pt x="7553" y="2175"/>
                  <a:pt x="7603" y="2701"/>
                </a:cubicBezTo>
                <a:cubicBezTo>
                  <a:pt x="7640" y="3095"/>
                  <a:pt x="7732" y="3313"/>
                  <a:pt x="7786" y="3137"/>
                </a:cubicBezTo>
                <a:cubicBezTo>
                  <a:pt x="7848" y="2933"/>
                  <a:pt x="7844" y="2687"/>
                  <a:pt x="7780" y="2785"/>
                </a:cubicBezTo>
                <a:cubicBezTo>
                  <a:pt x="7625" y="3019"/>
                  <a:pt x="7579" y="1016"/>
                  <a:pt x="7727" y="487"/>
                </a:cubicBezTo>
                <a:cubicBezTo>
                  <a:pt x="7764" y="352"/>
                  <a:pt x="7795" y="190"/>
                  <a:pt x="7795" y="123"/>
                </a:cubicBezTo>
                <a:cubicBezTo>
                  <a:pt x="7795" y="56"/>
                  <a:pt x="6041" y="0"/>
                  <a:pt x="3898" y="0"/>
                </a:cubicBezTo>
                <a:lnTo>
                  <a:pt x="0" y="0"/>
                </a:lnTo>
                <a:close/>
                <a:moveTo>
                  <a:pt x="7788" y="1096"/>
                </a:moveTo>
                <a:cubicBezTo>
                  <a:pt x="7771" y="1137"/>
                  <a:pt x="7767" y="1232"/>
                  <a:pt x="7779" y="1305"/>
                </a:cubicBezTo>
                <a:cubicBezTo>
                  <a:pt x="7808" y="1494"/>
                  <a:pt x="7819" y="1473"/>
                  <a:pt x="7819" y="1230"/>
                </a:cubicBezTo>
                <a:cubicBezTo>
                  <a:pt x="7819" y="1115"/>
                  <a:pt x="7805" y="1054"/>
                  <a:pt x="7788" y="1096"/>
                </a:cubicBezTo>
                <a:close/>
                <a:moveTo>
                  <a:pt x="16982" y="7104"/>
                </a:moveTo>
                <a:cubicBezTo>
                  <a:pt x="16946" y="7108"/>
                  <a:pt x="16899" y="7141"/>
                  <a:pt x="16834" y="7207"/>
                </a:cubicBezTo>
                <a:cubicBezTo>
                  <a:pt x="16726" y="7316"/>
                  <a:pt x="16628" y="7341"/>
                  <a:pt x="16587" y="7266"/>
                </a:cubicBezTo>
                <a:cubicBezTo>
                  <a:pt x="16500" y="7109"/>
                  <a:pt x="16096" y="7065"/>
                  <a:pt x="16119" y="7215"/>
                </a:cubicBezTo>
                <a:cubicBezTo>
                  <a:pt x="16129" y="7276"/>
                  <a:pt x="16119" y="7366"/>
                  <a:pt x="16097" y="7420"/>
                </a:cubicBezTo>
                <a:cubicBezTo>
                  <a:pt x="16071" y="7484"/>
                  <a:pt x="16089" y="7652"/>
                  <a:pt x="16147" y="7899"/>
                </a:cubicBezTo>
                <a:cubicBezTo>
                  <a:pt x="16232" y="8257"/>
                  <a:pt x="16237" y="8374"/>
                  <a:pt x="16237" y="9865"/>
                </a:cubicBezTo>
                <a:cubicBezTo>
                  <a:pt x="16236" y="10736"/>
                  <a:pt x="16223" y="11515"/>
                  <a:pt x="16207" y="11597"/>
                </a:cubicBezTo>
                <a:cubicBezTo>
                  <a:pt x="16190" y="11679"/>
                  <a:pt x="16190" y="11828"/>
                  <a:pt x="16206" y="11929"/>
                </a:cubicBezTo>
                <a:cubicBezTo>
                  <a:pt x="16239" y="12146"/>
                  <a:pt x="16214" y="12784"/>
                  <a:pt x="16167" y="12898"/>
                </a:cubicBezTo>
                <a:cubicBezTo>
                  <a:pt x="16150" y="12942"/>
                  <a:pt x="16120" y="12828"/>
                  <a:pt x="16101" y="12645"/>
                </a:cubicBezTo>
                <a:cubicBezTo>
                  <a:pt x="16069" y="12322"/>
                  <a:pt x="16068" y="12322"/>
                  <a:pt x="16065" y="12621"/>
                </a:cubicBezTo>
                <a:cubicBezTo>
                  <a:pt x="16064" y="12791"/>
                  <a:pt x="16091" y="12975"/>
                  <a:pt x="16126" y="13029"/>
                </a:cubicBezTo>
                <a:cubicBezTo>
                  <a:pt x="16187" y="13121"/>
                  <a:pt x="16187" y="13135"/>
                  <a:pt x="16127" y="13310"/>
                </a:cubicBezTo>
                <a:cubicBezTo>
                  <a:pt x="16093" y="13411"/>
                  <a:pt x="16073" y="13525"/>
                  <a:pt x="16083" y="13567"/>
                </a:cubicBezTo>
                <a:cubicBezTo>
                  <a:pt x="16107" y="13661"/>
                  <a:pt x="16508" y="13672"/>
                  <a:pt x="16548" y="13579"/>
                </a:cubicBezTo>
                <a:cubicBezTo>
                  <a:pt x="16564" y="13541"/>
                  <a:pt x="16559" y="13426"/>
                  <a:pt x="16537" y="13322"/>
                </a:cubicBezTo>
                <a:cubicBezTo>
                  <a:pt x="16509" y="13190"/>
                  <a:pt x="16508" y="13101"/>
                  <a:pt x="16535" y="13037"/>
                </a:cubicBezTo>
                <a:cubicBezTo>
                  <a:pt x="16556" y="12985"/>
                  <a:pt x="16573" y="12847"/>
                  <a:pt x="16573" y="12728"/>
                </a:cubicBezTo>
                <a:cubicBezTo>
                  <a:pt x="16573" y="12609"/>
                  <a:pt x="16557" y="12548"/>
                  <a:pt x="16539" y="12594"/>
                </a:cubicBezTo>
                <a:cubicBezTo>
                  <a:pt x="16465" y="12774"/>
                  <a:pt x="16400" y="11892"/>
                  <a:pt x="16465" y="11585"/>
                </a:cubicBezTo>
                <a:cubicBezTo>
                  <a:pt x="16487" y="11480"/>
                  <a:pt x="16489" y="11366"/>
                  <a:pt x="16471" y="11320"/>
                </a:cubicBezTo>
                <a:cubicBezTo>
                  <a:pt x="16453" y="11276"/>
                  <a:pt x="16440" y="10995"/>
                  <a:pt x="16442" y="10695"/>
                </a:cubicBezTo>
                <a:lnTo>
                  <a:pt x="16446" y="10153"/>
                </a:lnTo>
                <a:lnTo>
                  <a:pt x="16785" y="10153"/>
                </a:lnTo>
                <a:cubicBezTo>
                  <a:pt x="17053" y="10153"/>
                  <a:pt x="17147" y="10208"/>
                  <a:pt x="17231" y="10418"/>
                </a:cubicBezTo>
                <a:cubicBezTo>
                  <a:pt x="17350" y="10716"/>
                  <a:pt x="17361" y="10893"/>
                  <a:pt x="17287" y="11312"/>
                </a:cubicBezTo>
                <a:cubicBezTo>
                  <a:pt x="17234" y="11610"/>
                  <a:pt x="17218" y="13578"/>
                  <a:pt x="17269" y="13452"/>
                </a:cubicBezTo>
                <a:cubicBezTo>
                  <a:pt x="17284" y="13416"/>
                  <a:pt x="17306" y="13448"/>
                  <a:pt x="17317" y="13519"/>
                </a:cubicBezTo>
                <a:cubicBezTo>
                  <a:pt x="17328" y="13591"/>
                  <a:pt x="17493" y="13640"/>
                  <a:pt x="17683" y="13630"/>
                </a:cubicBezTo>
                <a:lnTo>
                  <a:pt x="18030" y="13614"/>
                </a:lnTo>
                <a:lnTo>
                  <a:pt x="18030" y="13151"/>
                </a:lnTo>
                <a:cubicBezTo>
                  <a:pt x="18030" y="12897"/>
                  <a:pt x="18051" y="12638"/>
                  <a:pt x="18075" y="12578"/>
                </a:cubicBezTo>
                <a:cubicBezTo>
                  <a:pt x="18150" y="12395"/>
                  <a:pt x="18373" y="12533"/>
                  <a:pt x="18425" y="12792"/>
                </a:cubicBezTo>
                <a:cubicBezTo>
                  <a:pt x="18451" y="12925"/>
                  <a:pt x="18490" y="13013"/>
                  <a:pt x="18512" y="12989"/>
                </a:cubicBezTo>
                <a:cubicBezTo>
                  <a:pt x="18533" y="12966"/>
                  <a:pt x="18574" y="12980"/>
                  <a:pt x="18604" y="13025"/>
                </a:cubicBezTo>
                <a:cubicBezTo>
                  <a:pt x="18644" y="13085"/>
                  <a:pt x="18648" y="13154"/>
                  <a:pt x="18618" y="13298"/>
                </a:cubicBezTo>
                <a:cubicBezTo>
                  <a:pt x="18564" y="13551"/>
                  <a:pt x="18602" y="13681"/>
                  <a:pt x="18730" y="13681"/>
                </a:cubicBezTo>
                <a:cubicBezTo>
                  <a:pt x="18820" y="13681"/>
                  <a:pt x="18829" y="13645"/>
                  <a:pt x="18798" y="13412"/>
                </a:cubicBezTo>
                <a:cubicBezTo>
                  <a:pt x="18707" y="12744"/>
                  <a:pt x="19166" y="12115"/>
                  <a:pt x="19283" y="12748"/>
                </a:cubicBezTo>
                <a:cubicBezTo>
                  <a:pt x="19317" y="12930"/>
                  <a:pt x="19323" y="13089"/>
                  <a:pt x="19301" y="13195"/>
                </a:cubicBezTo>
                <a:cubicBezTo>
                  <a:pt x="19278" y="13304"/>
                  <a:pt x="19288" y="13396"/>
                  <a:pt x="19331" y="13468"/>
                </a:cubicBezTo>
                <a:cubicBezTo>
                  <a:pt x="19458" y="13680"/>
                  <a:pt x="19554" y="13659"/>
                  <a:pt x="19578" y="13416"/>
                </a:cubicBezTo>
                <a:cubicBezTo>
                  <a:pt x="19599" y="13202"/>
                  <a:pt x="19606" y="13201"/>
                  <a:pt x="19644" y="13397"/>
                </a:cubicBezTo>
                <a:cubicBezTo>
                  <a:pt x="19690" y="13632"/>
                  <a:pt x="19755" y="13674"/>
                  <a:pt x="19799" y="13500"/>
                </a:cubicBezTo>
                <a:cubicBezTo>
                  <a:pt x="19814" y="13440"/>
                  <a:pt x="19872" y="13393"/>
                  <a:pt x="19926" y="13393"/>
                </a:cubicBezTo>
                <a:cubicBezTo>
                  <a:pt x="19981" y="13393"/>
                  <a:pt x="20035" y="13294"/>
                  <a:pt x="20046" y="13175"/>
                </a:cubicBezTo>
                <a:cubicBezTo>
                  <a:pt x="20076" y="12873"/>
                  <a:pt x="20152" y="12907"/>
                  <a:pt x="20270" y="13274"/>
                </a:cubicBezTo>
                <a:cubicBezTo>
                  <a:pt x="20402" y="13683"/>
                  <a:pt x="20537" y="13705"/>
                  <a:pt x="20589" y="13325"/>
                </a:cubicBezTo>
                <a:cubicBezTo>
                  <a:pt x="20631" y="13015"/>
                  <a:pt x="20630" y="12985"/>
                  <a:pt x="20576" y="12724"/>
                </a:cubicBezTo>
                <a:cubicBezTo>
                  <a:pt x="20532" y="12517"/>
                  <a:pt x="20715" y="11910"/>
                  <a:pt x="20776" y="12060"/>
                </a:cubicBezTo>
                <a:cubicBezTo>
                  <a:pt x="20798" y="12116"/>
                  <a:pt x="20841" y="12161"/>
                  <a:pt x="20871" y="12163"/>
                </a:cubicBezTo>
                <a:cubicBezTo>
                  <a:pt x="20907" y="12165"/>
                  <a:pt x="20926" y="12315"/>
                  <a:pt x="20926" y="12602"/>
                </a:cubicBezTo>
                <a:cubicBezTo>
                  <a:pt x="20926" y="13298"/>
                  <a:pt x="21031" y="13587"/>
                  <a:pt x="21297" y="13622"/>
                </a:cubicBezTo>
                <a:cubicBezTo>
                  <a:pt x="21478" y="13646"/>
                  <a:pt x="21527" y="13611"/>
                  <a:pt x="21527" y="13444"/>
                </a:cubicBezTo>
                <a:cubicBezTo>
                  <a:pt x="21527" y="13328"/>
                  <a:pt x="21512" y="13268"/>
                  <a:pt x="21493" y="13314"/>
                </a:cubicBezTo>
                <a:cubicBezTo>
                  <a:pt x="21436" y="13453"/>
                  <a:pt x="21402" y="13070"/>
                  <a:pt x="21457" y="12898"/>
                </a:cubicBezTo>
                <a:cubicBezTo>
                  <a:pt x="21577" y="12520"/>
                  <a:pt x="21600" y="12094"/>
                  <a:pt x="21600" y="10137"/>
                </a:cubicBezTo>
                <a:cubicBezTo>
                  <a:pt x="21600" y="8408"/>
                  <a:pt x="21593" y="8196"/>
                  <a:pt x="21545" y="8354"/>
                </a:cubicBezTo>
                <a:cubicBezTo>
                  <a:pt x="21501" y="8497"/>
                  <a:pt x="21479" y="8493"/>
                  <a:pt x="21433" y="8342"/>
                </a:cubicBezTo>
                <a:cubicBezTo>
                  <a:pt x="21389" y="8199"/>
                  <a:pt x="21359" y="8192"/>
                  <a:pt x="21310" y="8314"/>
                </a:cubicBezTo>
                <a:cubicBezTo>
                  <a:pt x="21265" y="8426"/>
                  <a:pt x="21233" y="8430"/>
                  <a:pt x="21207" y="8326"/>
                </a:cubicBezTo>
                <a:cubicBezTo>
                  <a:pt x="21180" y="8221"/>
                  <a:pt x="21144" y="8242"/>
                  <a:pt x="21090" y="8393"/>
                </a:cubicBezTo>
                <a:cubicBezTo>
                  <a:pt x="21037" y="8539"/>
                  <a:pt x="21025" y="8642"/>
                  <a:pt x="21053" y="8710"/>
                </a:cubicBezTo>
                <a:cubicBezTo>
                  <a:pt x="21116" y="8863"/>
                  <a:pt x="20997" y="9310"/>
                  <a:pt x="20867" y="9414"/>
                </a:cubicBezTo>
                <a:cubicBezTo>
                  <a:pt x="20725" y="9526"/>
                  <a:pt x="20557" y="9136"/>
                  <a:pt x="20620" y="8840"/>
                </a:cubicBezTo>
                <a:cubicBezTo>
                  <a:pt x="20642" y="8732"/>
                  <a:pt x="20652" y="8548"/>
                  <a:pt x="20641" y="8433"/>
                </a:cubicBezTo>
                <a:cubicBezTo>
                  <a:pt x="20625" y="8272"/>
                  <a:pt x="20553" y="8225"/>
                  <a:pt x="20335" y="8235"/>
                </a:cubicBezTo>
                <a:cubicBezTo>
                  <a:pt x="20179" y="8242"/>
                  <a:pt x="20008" y="8298"/>
                  <a:pt x="19955" y="8358"/>
                </a:cubicBezTo>
                <a:cubicBezTo>
                  <a:pt x="19899" y="8421"/>
                  <a:pt x="19843" y="8405"/>
                  <a:pt x="19821" y="8318"/>
                </a:cubicBezTo>
                <a:cubicBezTo>
                  <a:pt x="19800" y="8234"/>
                  <a:pt x="19755" y="8218"/>
                  <a:pt x="19717" y="8282"/>
                </a:cubicBezTo>
                <a:cubicBezTo>
                  <a:pt x="19632" y="8427"/>
                  <a:pt x="19551" y="8453"/>
                  <a:pt x="19505" y="8346"/>
                </a:cubicBezTo>
                <a:cubicBezTo>
                  <a:pt x="19485" y="8299"/>
                  <a:pt x="19423" y="8249"/>
                  <a:pt x="19367" y="8235"/>
                </a:cubicBezTo>
                <a:cubicBezTo>
                  <a:pt x="19289" y="8216"/>
                  <a:pt x="19268" y="8267"/>
                  <a:pt x="19276" y="8460"/>
                </a:cubicBezTo>
                <a:cubicBezTo>
                  <a:pt x="19282" y="8598"/>
                  <a:pt x="19310" y="8783"/>
                  <a:pt x="19339" y="8872"/>
                </a:cubicBezTo>
                <a:cubicBezTo>
                  <a:pt x="19383" y="9007"/>
                  <a:pt x="19378" y="9060"/>
                  <a:pt x="19312" y="9200"/>
                </a:cubicBezTo>
                <a:cubicBezTo>
                  <a:pt x="19206" y="9423"/>
                  <a:pt x="18944" y="9502"/>
                  <a:pt x="18916" y="9319"/>
                </a:cubicBezTo>
                <a:cubicBezTo>
                  <a:pt x="18903" y="9238"/>
                  <a:pt x="18892" y="8971"/>
                  <a:pt x="18890" y="8725"/>
                </a:cubicBezTo>
                <a:lnTo>
                  <a:pt x="18886" y="8278"/>
                </a:lnTo>
                <a:lnTo>
                  <a:pt x="18595" y="8255"/>
                </a:lnTo>
                <a:cubicBezTo>
                  <a:pt x="18266" y="8226"/>
                  <a:pt x="18127" y="8302"/>
                  <a:pt x="18156" y="8492"/>
                </a:cubicBezTo>
                <a:cubicBezTo>
                  <a:pt x="18168" y="8563"/>
                  <a:pt x="18163" y="8653"/>
                  <a:pt x="18146" y="8694"/>
                </a:cubicBezTo>
                <a:cubicBezTo>
                  <a:pt x="18130" y="8735"/>
                  <a:pt x="18119" y="9373"/>
                  <a:pt x="18123" y="10110"/>
                </a:cubicBezTo>
                <a:cubicBezTo>
                  <a:pt x="18128" y="10846"/>
                  <a:pt x="18119" y="11514"/>
                  <a:pt x="18102" y="11593"/>
                </a:cubicBezTo>
                <a:cubicBezTo>
                  <a:pt x="18086" y="11672"/>
                  <a:pt x="17972" y="11731"/>
                  <a:pt x="17849" y="11724"/>
                </a:cubicBezTo>
                <a:cubicBezTo>
                  <a:pt x="17664" y="11712"/>
                  <a:pt x="17619" y="11757"/>
                  <a:pt x="17588" y="11985"/>
                </a:cubicBezTo>
                <a:cubicBezTo>
                  <a:pt x="17561" y="12186"/>
                  <a:pt x="17539" y="12217"/>
                  <a:pt x="17505" y="12107"/>
                </a:cubicBezTo>
                <a:cubicBezTo>
                  <a:pt x="17474" y="12006"/>
                  <a:pt x="17457" y="11429"/>
                  <a:pt x="17451" y="10343"/>
                </a:cubicBezTo>
                <a:cubicBezTo>
                  <a:pt x="17442" y="8580"/>
                  <a:pt x="17421" y="8282"/>
                  <a:pt x="17302" y="8247"/>
                </a:cubicBezTo>
                <a:cubicBezTo>
                  <a:pt x="17181" y="8211"/>
                  <a:pt x="17128" y="7962"/>
                  <a:pt x="17148" y="7523"/>
                </a:cubicBezTo>
                <a:cubicBezTo>
                  <a:pt x="17158" y="7306"/>
                  <a:pt x="17153" y="7176"/>
                  <a:pt x="17137" y="7234"/>
                </a:cubicBezTo>
                <a:cubicBezTo>
                  <a:pt x="17121" y="7293"/>
                  <a:pt x="17086" y="7269"/>
                  <a:pt x="17060" y="7183"/>
                </a:cubicBezTo>
                <a:cubicBezTo>
                  <a:pt x="17043" y="7126"/>
                  <a:pt x="17018" y="7100"/>
                  <a:pt x="16982" y="7104"/>
                </a:cubicBezTo>
                <a:close/>
              </a:path>
            </a:pathLst>
          </a:cu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ponsored by:"/>
          <p:cNvSpPr txBox="1"/>
          <p:nvPr/>
        </p:nvSpPr>
        <p:spPr>
          <a:xfrm>
            <a:off x="1048283" y="1109450"/>
            <a:ext cx="9604679" cy="130787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lgn="l">
              <a:defRPr sz="6400">
                <a:solidFill>
                  <a:srgbClr val="594743"/>
                </a:solidFill>
                <a:latin typeface="Helvetica Neue Medium"/>
                <a:ea typeface="Helvetica Neue Medium"/>
                <a:cs typeface="Helvetica Neue Medium"/>
                <a:sym typeface="Helvetica Neue Medium"/>
              </a:defRPr>
            </a:lvl1pPr>
          </a:lstStyle>
          <a:p>
            <a:r>
              <a:rPr b="0" dirty="0"/>
              <a:t>Sponsored by:</a:t>
            </a:r>
          </a:p>
        </p:txBody>
      </p:sp>
      <p:pic>
        <p:nvPicPr>
          <p:cNvPr id="162" name="UCC-Logo.jpg" descr="UCC-Logo.jpg"/>
          <p:cNvPicPr>
            <a:picLocks noChangeAspect="1"/>
          </p:cNvPicPr>
          <p:nvPr/>
        </p:nvPicPr>
        <p:blipFill>
          <a:blip r:embed="rId2">
            <a:extLst/>
          </a:blip>
          <a:stretch>
            <a:fillRect/>
          </a:stretch>
        </p:blipFill>
        <p:spPr>
          <a:xfrm>
            <a:off x="1672637" y="4958427"/>
            <a:ext cx="9659526" cy="2035138"/>
          </a:xfrm>
          <a:prstGeom prst="rect">
            <a:avLst/>
          </a:prstGeom>
          <a:ln w="12700">
            <a:miter lim="400000"/>
          </a:ln>
        </p:spPr>
      </p:pic>
      <p:sp>
        <p:nvSpPr>
          <p:cNvPr id="163" name="MESA…"/>
          <p:cNvSpPr txBox="1"/>
          <p:nvPr/>
        </p:nvSpPr>
        <p:spPr>
          <a:xfrm>
            <a:off x="713765" y="2310169"/>
            <a:ext cx="11780468" cy="213500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nSpc>
                <a:spcPct val="150000"/>
              </a:lnSpc>
              <a:defRPr sz="3800">
                <a:latin typeface="Avenir Book"/>
                <a:ea typeface="Avenir Book"/>
                <a:cs typeface="Avenir Book"/>
                <a:sym typeface="Avenir Book"/>
              </a:defRPr>
            </a:pPr>
            <a:r>
              <a:rPr sz="6000" dirty="0"/>
              <a:t>MESA</a:t>
            </a:r>
          </a:p>
          <a:p>
            <a:pPr>
              <a:lnSpc>
                <a:spcPct val="150000"/>
              </a:lnSpc>
              <a:defRPr sz="3200">
                <a:latin typeface="Avenir Book"/>
                <a:ea typeface="Avenir Book"/>
                <a:cs typeface="Avenir Book"/>
                <a:sym typeface="Avenir Book"/>
              </a:defRPr>
            </a:pPr>
            <a:r>
              <a:rPr dirty="0"/>
              <a:t>The </a:t>
            </a:r>
            <a:r>
              <a:rPr dirty="0">
                <a:latin typeface="Avenir Heavy"/>
                <a:ea typeface="Avenir Heavy"/>
                <a:cs typeface="Avenir Heavy"/>
                <a:sym typeface="Avenir Heavy"/>
              </a:rPr>
              <a:t>M</a:t>
            </a:r>
            <a:r>
              <a:rPr dirty="0"/>
              <a:t>inisterial </a:t>
            </a:r>
            <a:r>
              <a:rPr dirty="0">
                <a:latin typeface="Avenir Heavy"/>
                <a:ea typeface="Avenir Heavy"/>
                <a:cs typeface="Avenir Heavy"/>
                <a:sym typeface="Avenir Heavy"/>
              </a:rPr>
              <a:t>E</a:t>
            </a:r>
            <a:r>
              <a:rPr dirty="0"/>
              <a:t>xcellence, </a:t>
            </a:r>
            <a:r>
              <a:rPr dirty="0">
                <a:latin typeface="Avenir Heavy"/>
                <a:ea typeface="Avenir Heavy"/>
                <a:cs typeface="Avenir Heavy"/>
                <a:sym typeface="Avenir Heavy"/>
              </a:rPr>
              <a:t>S</a:t>
            </a:r>
            <a:r>
              <a:rPr dirty="0"/>
              <a:t>upport and </a:t>
            </a:r>
            <a:r>
              <a:rPr dirty="0">
                <a:latin typeface="Avenir Heavy"/>
                <a:ea typeface="Avenir Heavy"/>
                <a:cs typeface="Avenir Heavy"/>
                <a:sym typeface="Avenir Heavy"/>
              </a:rPr>
              <a:t>A</a:t>
            </a:r>
            <a:r>
              <a:rPr dirty="0"/>
              <a:t>uthorization Team</a:t>
            </a:r>
          </a:p>
        </p:txBody>
      </p:sp>
    </p:spTree>
    <p:extLst>
      <p:ext uri="{BB962C8B-B14F-4D97-AF65-F5344CB8AC3E}">
        <p14:creationId xmlns:p14="http://schemas.microsoft.com/office/powerpoint/2010/main" val="358649084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sources"/>
          <p:cNvSpPr txBox="1">
            <a:spLocks noGrp="1"/>
          </p:cNvSpPr>
          <p:nvPr>
            <p:ph type="title"/>
          </p:nvPr>
        </p:nvSpPr>
        <p:spPr>
          <a:prstGeom prst="rect">
            <a:avLst/>
          </a:prstGeom>
        </p:spPr>
        <p:txBody>
          <a:bodyPr/>
          <a:lstStyle/>
          <a:p>
            <a:r>
              <a:t>Resources</a:t>
            </a:r>
          </a:p>
        </p:txBody>
      </p:sp>
      <p:sp>
        <p:nvSpPr>
          <p:cNvPr id="167" name="Most participants have chosen to receive a copy of L. Gail Irwin’s book, Toward the Better Country: Church Closure and Resurrection"/>
          <p:cNvSpPr txBox="1">
            <a:spLocks noGrp="1"/>
          </p:cNvSpPr>
          <p:nvPr>
            <p:ph type="body" sz="half" idx="1"/>
          </p:nvPr>
        </p:nvSpPr>
        <p:spPr>
          <a:xfrm>
            <a:off x="952499" y="1842615"/>
            <a:ext cx="5059809" cy="5706871"/>
          </a:xfrm>
          <a:prstGeom prst="rect">
            <a:avLst/>
          </a:prstGeom>
        </p:spPr>
        <p:txBody>
          <a:bodyPr/>
          <a:lstStyle/>
          <a:p>
            <a:r>
              <a:t>Most participants have chosen to receive a copy of L. Gail Irwin’s book, </a:t>
            </a:r>
            <a:r>
              <a:rPr i="1"/>
              <a:t>Toward the Better Country: Church Closure and Resurrection</a:t>
            </a:r>
          </a:p>
        </p:txBody>
      </p:sp>
      <p:pic>
        <p:nvPicPr>
          <p:cNvPr id="168" name="unknown.jpg" descr="unknown.jpg"/>
          <p:cNvPicPr>
            <a:picLocks noChangeAspect="1"/>
          </p:cNvPicPr>
          <p:nvPr/>
        </p:nvPicPr>
        <p:blipFill>
          <a:blip r:embed="rId2">
            <a:extLst/>
          </a:blip>
          <a:stretch>
            <a:fillRect/>
          </a:stretch>
        </p:blipFill>
        <p:spPr>
          <a:xfrm>
            <a:off x="7516619" y="2106186"/>
            <a:ext cx="3690458" cy="5541228"/>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And a PDF Download of Living Legacy: Church Legacy and Closure Resource produced by the Church Building and Load Fund…"/>
          <p:cNvSpPr txBox="1">
            <a:spLocks noGrp="1"/>
          </p:cNvSpPr>
          <p:nvPr>
            <p:ph type="body" sz="half" idx="1"/>
          </p:nvPr>
        </p:nvSpPr>
        <p:spPr>
          <a:xfrm>
            <a:off x="952500" y="1842615"/>
            <a:ext cx="4574604" cy="5706871"/>
          </a:xfrm>
          <a:prstGeom prst="rect">
            <a:avLst/>
          </a:prstGeom>
        </p:spPr>
        <p:txBody>
          <a:bodyPr>
            <a:normAutofit fontScale="92500" lnSpcReduction="10000"/>
          </a:bodyPr>
          <a:lstStyle/>
          <a:p>
            <a:r>
              <a:rPr dirty="0"/>
              <a:t>And a PDF Download of </a:t>
            </a:r>
            <a:r>
              <a:rPr i="1" dirty="0"/>
              <a:t>Living Legacy: Church Legacy and Closure Resource</a:t>
            </a:r>
            <a:r>
              <a:rPr dirty="0"/>
              <a:t> produced by </a:t>
            </a:r>
            <a:r>
              <a:rPr lang="en-US" dirty="0"/>
              <a:t>Local Church Ministries,</a:t>
            </a:r>
            <a:r>
              <a:rPr dirty="0"/>
              <a:t> Church Building and Loa</a:t>
            </a:r>
            <a:r>
              <a:rPr lang="en-US" dirty="0"/>
              <a:t>n</a:t>
            </a:r>
            <a:r>
              <a:rPr dirty="0"/>
              <a:t> Fund</a:t>
            </a:r>
            <a:r>
              <a:rPr lang="en-US" dirty="0"/>
              <a:t>, and United Church Funds.</a:t>
            </a:r>
            <a:endParaRPr dirty="0"/>
          </a:p>
          <a:p>
            <a:r>
              <a:rPr dirty="0"/>
              <a:t>We hope you will find these valuable in your work.</a:t>
            </a:r>
          </a:p>
        </p:txBody>
      </p:sp>
      <p:sp>
        <p:nvSpPr>
          <p:cNvPr id="171" name="Resources"/>
          <p:cNvSpPr txBox="1">
            <a:spLocks noGrp="1"/>
          </p:cNvSpPr>
          <p:nvPr>
            <p:ph type="title"/>
          </p:nvPr>
        </p:nvSpPr>
        <p:spPr>
          <a:prstGeom prst="rect">
            <a:avLst/>
          </a:prstGeom>
        </p:spPr>
        <p:txBody>
          <a:bodyPr/>
          <a:lstStyle/>
          <a:p>
            <a:r>
              <a:rPr dirty="0"/>
              <a:t>Resources</a:t>
            </a:r>
          </a:p>
        </p:txBody>
      </p:sp>
      <p:pic>
        <p:nvPicPr>
          <p:cNvPr id="172" name="unknown.jpg" descr="unknown.jpg"/>
          <p:cNvPicPr>
            <a:picLocks noChangeAspect="1"/>
          </p:cNvPicPr>
          <p:nvPr/>
        </p:nvPicPr>
        <p:blipFill>
          <a:blip r:embed="rId2">
            <a:extLst/>
          </a:blip>
          <a:stretch>
            <a:fillRect/>
          </a:stretch>
        </p:blipFill>
        <p:spPr>
          <a:xfrm>
            <a:off x="7199996" y="2003175"/>
            <a:ext cx="4423932" cy="570687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68400" y="1905000"/>
            <a:ext cx="10464800" cy="6458178"/>
          </a:xfrm>
        </p:spPr>
        <p:txBody>
          <a:bodyPr/>
          <a:lstStyle/>
          <a:p>
            <a:pPr lvl="1">
              <a:buFont typeface="Arial" panose="020B0604020202020204" pitchFamily="34" charset="0"/>
              <a:buChar char="•"/>
            </a:pPr>
            <a:r>
              <a:rPr lang="en-US" sz="2800" b="1" dirty="0"/>
              <a:t>A UCC Congregation closes every two weeks.  Among all denominations and traditions, nine churches close a day in the United States.</a:t>
            </a:r>
          </a:p>
          <a:p>
            <a:pPr lvl="1"/>
            <a:r>
              <a:rPr lang="en-US" sz="2800" b="1" dirty="0"/>
              <a:t>The average lifespan of a congregation is comparable to the lifespan of an individual, about 70-100 years.</a:t>
            </a:r>
          </a:p>
          <a:p>
            <a:pPr lvl="1"/>
            <a:r>
              <a:rPr lang="en-US" sz="2800" b="1" dirty="0"/>
              <a:t>Church closure is not new in the history of the church, but certainly presents a significant reality and missional decision for congregations in our times.</a:t>
            </a:r>
          </a:p>
          <a:p>
            <a:pPr lvl="1"/>
            <a:r>
              <a:rPr lang="en-US" sz="2800" b="1" dirty="0"/>
              <a:t>Despite the ongoing reality and normality of churches coming to the end of their life – like all of us – closure is often perceived as a failure of faith and mission.</a:t>
            </a:r>
            <a:endParaRPr lang="en-US" sz="2800" dirty="0"/>
          </a:p>
        </p:txBody>
      </p:sp>
      <p:sp>
        <p:nvSpPr>
          <p:cNvPr id="3" name="Text Placeholder 2"/>
          <p:cNvSpPr>
            <a:spLocks noGrp="1"/>
          </p:cNvSpPr>
          <p:nvPr>
            <p:ph type="body" sz="quarter" idx="14"/>
          </p:nvPr>
        </p:nvSpPr>
        <p:spPr>
          <a:xfrm>
            <a:off x="1168400" y="1064751"/>
            <a:ext cx="10464800" cy="625812"/>
          </a:xfrm>
        </p:spPr>
        <p:txBody>
          <a:bodyPr/>
          <a:lstStyle/>
          <a:p>
            <a:pPr algn="l"/>
            <a:r>
              <a:rPr lang="en-US" b="1" dirty="0"/>
              <a:t>Churches Close Every Day</a:t>
            </a:r>
          </a:p>
        </p:txBody>
      </p:sp>
    </p:spTree>
    <p:extLst>
      <p:ext uri="{BB962C8B-B14F-4D97-AF65-F5344CB8AC3E}">
        <p14:creationId xmlns:p14="http://schemas.microsoft.com/office/powerpoint/2010/main" val="7128255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92200" y="2286000"/>
            <a:ext cx="10464800" cy="5088573"/>
          </a:xfrm>
        </p:spPr>
        <p:txBody>
          <a:bodyPr/>
          <a:lstStyle/>
          <a:p>
            <a:pPr algn="l"/>
            <a:endParaRPr lang="en-US" sz="2800" b="1" i="0" dirty="0"/>
          </a:p>
          <a:p>
            <a:pPr algn="l"/>
            <a:r>
              <a:rPr lang="en-US" sz="2800" b="1" dirty="0"/>
              <a:t>“The rudder of a closing church is resurrection faith that new life will rise from the death of a congregation.  It is faith that the church is not a building but the people of God.  It is faith that God is present in the midst of grief.  It is faith that God calls us to be good stewards of our blessings.  It is faith that gratitude for ministry we’ve shared brings us closer to one another and to the heart of God.”  </a:t>
            </a:r>
          </a:p>
          <a:p>
            <a:pPr algn="l"/>
            <a:endParaRPr lang="en-US" sz="2800" b="1" dirty="0"/>
          </a:p>
          <a:p>
            <a:pPr algn="l"/>
            <a:r>
              <a:rPr lang="en-US" b="1" i="0" dirty="0"/>
              <a:t>- Rev. Dr. Gail </a:t>
            </a:r>
            <a:r>
              <a:rPr lang="en-US" b="1" i="0" dirty="0" err="1"/>
              <a:t>Cafferata</a:t>
            </a:r>
            <a:r>
              <a:rPr lang="en-US" b="1" i="0" dirty="0"/>
              <a:t>, “Mind the Tiller: Leading a Church to Closure”</a:t>
            </a:r>
          </a:p>
          <a:p>
            <a:pPr algn="l"/>
            <a:endParaRPr lang="en-US" sz="2800" b="1" i="0" dirty="0"/>
          </a:p>
          <a:p>
            <a:pPr algn="l"/>
            <a:r>
              <a:rPr lang="en-US" sz="2000" b="1" i="0" dirty="0">
                <a:hlinkClick r:id="rId2"/>
              </a:rPr>
              <a:t>https://www.bu.edu/cpt/2016/10/28/mind-the-tiller-leading-a-church-to-closure/</a:t>
            </a:r>
            <a:r>
              <a:rPr lang="en-US" sz="2000" b="1" i="0" dirty="0"/>
              <a:t> </a:t>
            </a:r>
          </a:p>
        </p:txBody>
      </p:sp>
      <p:sp>
        <p:nvSpPr>
          <p:cNvPr id="3" name="Text Placeholder 2"/>
          <p:cNvSpPr>
            <a:spLocks noGrp="1"/>
          </p:cNvSpPr>
          <p:nvPr>
            <p:ph type="body" sz="quarter" idx="14"/>
          </p:nvPr>
        </p:nvSpPr>
        <p:spPr>
          <a:xfrm>
            <a:off x="711200" y="914400"/>
            <a:ext cx="11658600" cy="841256"/>
          </a:xfrm>
        </p:spPr>
        <p:txBody>
          <a:bodyPr/>
          <a:lstStyle/>
          <a:p>
            <a:r>
              <a:rPr lang="en-US" sz="4800" b="1" dirty="0"/>
              <a:t>Resurrection Faith, Closure and Legacy</a:t>
            </a:r>
          </a:p>
        </p:txBody>
      </p:sp>
    </p:spTree>
    <p:extLst>
      <p:ext uri="{BB962C8B-B14F-4D97-AF65-F5344CB8AC3E}">
        <p14:creationId xmlns:p14="http://schemas.microsoft.com/office/powerpoint/2010/main" val="16230203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381</TotalTime>
  <Words>1055</Words>
  <Application>Microsoft Office PowerPoint</Application>
  <PresentationFormat>Custom</PresentationFormat>
  <Paragraphs>137</Paragraphs>
  <Slides>38</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38</vt:i4>
      </vt:variant>
    </vt:vector>
  </HeadingPairs>
  <TitlesOfParts>
    <vt:vector size="53" baseType="lpstr">
      <vt:lpstr>Arial</vt:lpstr>
      <vt:lpstr>Arial Narrow</vt:lpstr>
      <vt:lpstr>Avenir Book</vt:lpstr>
      <vt:lpstr>Avenir Heavy</vt:lpstr>
      <vt:lpstr>Chalkboard</vt:lpstr>
      <vt:lpstr>Helvetica</vt:lpstr>
      <vt:lpstr>Helvetica Light</vt:lpstr>
      <vt:lpstr>Helvetica Neue</vt:lpstr>
      <vt:lpstr>Helvetica Neue Light</vt:lpstr>
      <vt:lpstr>Helvetica Neue Medium</vt:lpstr>
      <vt:lpstr>Helvetica Neue Thin</vt:lpstr>
      <vt:lpstr>Hoefler Text</vt:lpstr>
      <vt:lpstr>Horn Normal</vt:lpstr>
      <vt:lpstr>Luminari</vt:lpstr>
      <vt:lpstr>White</vt:lpstr>
      <vt:lpstr>Ministry in Times of Church Discernment and Closure:   Webinar for  Intentional Interim Ministers</vt:lpstr>
      <vt:lpstr>Sponsored by:</vt:lpstr>
      <vt:lpstr>Sponsored by:</vt:lpstr>
      <vt:lpstr>Sponsored by:</vt:lpstr>
      <vt:lpstr>PowerPoint Presentation</vt:lpstr>
      <vt:lpstr>Resources</vt:lpstr>
      <vt:lpstr>Resources</vt:lpstr>
      <vt:lpstr>PowerPoint Presentation</vt:lpstr>
      <vt:lpstr>PowerPoint Presentation</vt:lpstr>
      <vt:lpstr>Ministry in Times of Church Discernment and Closure:   Webinar for  Intentional Interim Ministers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Ministry in Times of Church Discernment and Closure:   Webinar for Intentional Interim Ministers</dc:title>
  <dc:creator>Jonathan New</dc:creator>
  <cp:lastModifiedBy>Nat Hamele</cp:lastModifiedBy>
  <cp:revision>43</cp:revision>
  <dcterms:modified xsi:type="dcterms:W3CDTF">2017-09-29T16:30:46Z</dcterms:modified>
</cp:coreProperties>
</file>