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5"/>
  </p:notesMasterIdLst>
  <p:sldIdLst>
    <p:sldId id="306" r:id="rId2"/>
    <p:sldId id="307" r:id="rId3"/>
    <p:sldId id="277" r:id="rId4"/>
    <p:sldId id="280" r:id="rId5"/>
    <p:sldId id="281" r:id="rId6"/>
    <p:sldId id="287" r:id="rId7"/>
    <p:sldId id="278" r:id="rId8"/>
    <p:sldId id="288" r:id="rId9"/>
    <p:sldId id="272" r:id="rId10"/>
    <p:sldId id="274" r:id="rId11"/>
    <p:sldId id="289" r:id="rId12"/>
    <p:sldId id="290" r:id="rId13"/>
    <p:sldId id="291" r:id="rId14"/>
    <p:sldId id="292" r:id="rId15"/>
    <p:sldId id="293" r:id="rId16"/>
    <p:sldId id="294" r:id="rId17"/>
    <p:sldId id="299" r:id="rId18"/>
    <p:sldId id="295" r:id="rId19"/>
    <p:sldId id="296" r:id="rId20"/>
    <p:sldId id="282" r:id="rId21"/>
    <p:sldId id="285" r:id="rId22"/>
    <p:sldId id="309" r:id="rId23"/>
    <p:sldId id="31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66"/>
    <a:srgbClr val="00837E"/>
    <a:srgbClr val="0D1B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43"/>
    <p:restoredTop sz="96405"/>
  </p:normalViewPr>
  <p:slideViewPr>
    <p:cSldViewPr snapToGrid="0" snapToObjects="1">
      <p:cViewPr>
        <p:scale>
          <a:sx n="91" d="100"/>
          <a:sy n="91" d="100"/>
        </p:scale>
        <p:origin x="24"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42A212-E4B0-794A-850A-0D7F80A82786}" type="datetimeFigureOut">
              <a:rPr lang="en-US" smtClean="0"/>
              <a:t>9/28/2017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DDB92A-69C1-904B-A7CA-48AC59D03AC8}" type="slidenum">
              <a:rPr lang="en-US" smtClean="0"/>
              <a:t>‹#›</a:t>
            </a:fld>
            <a:endParaRPr lang="en-US" dirty="0"/>
          </a:p>
        </p:txBody>
      </p:sp>
    </p:spTree>
    <p:extLst>
      <p:ext uri="{BB962C8B-B14F-4D97-AF65-F5344CB8AC3E}">
        <p14:creationId xmlns:p14="http://schemas.microsoft.com/office/powerpoint/2010/main" val="433832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8.jpeg"/><Relationship Id="rId4" Type="http://schemas.openxmlformats.org/officeDocument/2006/relationships/image" Target="../media/image7.ti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4899258" y="2104140"/>
            <a:ext cx="6454541" cy="2063599"/>
          </a:xfrm>
        </p:spPr>
        <p:txBody>
          <a:bodyPr anchor="t"/>
          <a:lstStyle>
            <a:lvl1pPr algn="l">
              <a:lnSpc>
                <a:spcPct val="100000"/>
              </a:lnSpc>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4899258" y="1157221"/>
            <a:ext cx="6454542" cy="946920"/>
          </a:xfrm>
        </p:spPr>
        <p:txBody>
          <a:bodyPr anchor="b"/>
          <a:lstStyle>
            <a:lvl1pPr marL="0" indent="0" algn="l">
              <a:lnSpc>
                <a:spcPct val="100000"/>
              </a:lnSpc>
              <a:buNone/>
              <a:defRPr sz="2400">
                <a:solidFill>
                  <a:schemeClr val="bg1">
                    <a:lumMod val="50000"/>
                  </a:schemeClr>
                </a:solidFill>
                <a:latin typeface="Droid Serif" charset="0"/>
                <a:ea typeface="Droid Serif" charset="0"/>
                <a:cs typeface="Droid Serif"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4" name="Text Placeholder 13"/>
          <p:cNvSpPr>
            <a:spLocks noGrp="1"/>
          </p:cNvSpPr>
          <p:nvPr>
            <p:ph type="body" sz="quarter" idx="13" hasCustomPrompt="1"/>
          </p:nvPr>
        </p:nvSpPr>
        <p:spPr>
          <a:xfrm>
            <a:off x="4899258" y="3965609"/>
            <a:ext cx="6454541" cy="1299595"/>
          </a:xfrm>
        </p:spPr>
        <p:txBody>
          <a:bodyPr>
            <a:normAutofit/>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Date</a:t>
            </a:r>
            <a:endParaRPr lang="en-US" dirty="0"/>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6977" y="993058"/>
            <a:ext cx="4085304" cy="4085304"/>
          </a:xfrm>
          <a:prstGeom prst="rect">
            <a:avLst/>
          </a:prstGeom>
        </p:spPr>
      </p:pic>
    </p:spTree>
    <p:extLst>
      <p:ext uri="{BB962C8B-B14F-4D97-AF65-F5344CB8AC3E}">
        <p14:creationId xmlns:p14="http://schemas.microsoft.com/office/powerpoint/2010/main" val="137051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24" name="–Johnny Appleseed"/>
          <p:cNvSpPr txBox="1">
            <a:spLocks noGrp="1"/>
          </p:cNvSpPr>
          <p:nvPr>
            <p:ph type="body" sz="quarter" idx="13"/>
          </p:nvPr>
        </p:nvSpPr>
        <p:spPr>
          <a:xfrm>
            <a:off x="1190625" y="4473773"/>
            <a:ext cx="9810750" cy="553998"/>
          </a:xfrm>
          <a:prstGeom prst="rect">
            <a:avLst/>
          </a:prstGeom>
        </p:spPr>
        <p:txBody>
          <a:bodyPr anchor="t">
            <a:spAutoFit/>
          </a:bodyPr>
          <a:lstStyle>
            <a:lvl1pPr marL="0" indent="0" algn="ctr">
              <a:spcBef>
                <a:spcPts val="0"/>
              </a:spcBef>
              <a:buSzTx/>
              <a:buNone/>
              <a:defRPr sz="2000" i="1"/>
            </a:lvl1pPr>
          </a:lstStyle>
          <a:p>
            <a:r>
              <a:t>–Johnny Appleseed</a:t>
            </a:r>
          </a:p>
        </p:txBody>
      </p:sp>
      <p:sp>
        <p:nvSpPr>
          <p:cNvPr id="125" name="“Type a quote here.”"/>
          <p:cNvSpPr txBox="1">
            <a:spLocks noGrp="1"/>
          </p:cNvSpPr>
          <p:nvPr>
            <p:ph type="body" sz="quarter" idx="14"/>
          </p:nvPr>
        </p:nvSpPr>
        <p:spPr>
          <a:xfrm>
            <a:off x="1190625" y="3000313"/>
            <a:ext cx="9810750" cy="738664"/>
          </a:xfrm>
          <a:prstGeom prst="rect">
            <a:avLst/>
          </a:prstGeom>
        </p:spPr>
        <p:txBody>
          <a:bodyPr>
            <a:spAutoFit/>
          </a:bodyPr>
          <a:lstStyle>
            <a:lvl1pPr marL="0" indent="0" algn="ctr">
              <a:spcBef>
                <a:spcPts val="0"/>
              </a:spcBef>
              <a:buSzTx/>
              <a:buNone/>
              <a:defRPr sz="2800">
                <a:latin typeface="+mn-lt"/>
                <a:ea typeface="+mn-ea"/>
                <a:cs typeface="+mn-cs"/>
                <a:sym typeface="Helvetica Neue Medium"/>
              </a:defRPr>
            </a:lvl1pPr>
          </a:lstStyle>
          <a:p>
            <a:r>
              <a:t>“Type a quote here.” </a:t>
            </a:r>
          </a:p>
        </p:txBody>
      </p:sp>
      <p:sp>
        <p:nvSpPr>
          <p:cNvPr id="126" name="Slide Number"/>
          <p:cNvSpPr txBox="1">
            <a:spLocks noGrp="1"/>
          </p:cNvSpPr>
          <p:nvPr>
            <p:ph type="sldNum" sz="quarter" idx="2"/>
          </p:nvPr>
        </p:nvSpPr>
        <p:spPr>
          <a:xfrm>
            <a:off x="5933329" y="6536531"/>
            <a:ext cx="318993" cy="228028"/>
          </a:xfrm>
          <a:prstGeom prst="rect">
            <a:avLst/>
          </a:prstGeom>
        </p:spPr>
        <p:txBody>
          <a:bodyPr lIns="76535" tIns="38268" rIns="76535" bIns="38268"/>
          <a:lstStyle/>
          <a:p>
            <a:fld id="{86CB4B4D-7CA3-9044-876B-883B54F8677D}" type="slidenum">
              <a:t>‹#›</a:t>
            </a:fld>
            <a:endParaRPr/>
          </a:p>
        </p:txBody>
      </p:sp>
    </p:spTree>
    <p:extLst>
      <p:ext uri="{BB962C8B-B14F-4D97-AF65-F5344CB8AC3E}">
        <p14:creationId xmlns:p14="http://schemas.microsoft.com/office/powerpoint/2010/main" val="73194264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9"/>
          <p:cNvSpPr/>
          <p:nvPr userDrawn="1"/>
        </p:nvSpPr>
        <p:spPr>
          <a:xfrm>
            <a:off x="0" y="6176963"/>
            <a:ext cx="12192000" cy="681037"/>
          </a:xfrm>
          <a:prstGeom prst="rect">
            <a:avLst/>
          </a:prstGeom>
          <a:solidFill>
            <a:srgbClr val="0D1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365125"/>
            <a:ext cx="10515600" cy="801889"/>
          </a:xfrm>
        </p:spPr>
        <p:txBody>
          <a:bodyPr anchor="t"/>
          <a:lstStyle/>
          <a:p>
            <a:r>
              <a:rPr lang="en-US" smtClean="0"/>
              <a:t>Click to edit Master title style</a:t>
            </a:r>
            <a:endParaRPr lang="en-US" dirty="0"/>
          </a:p>
        </p:txBody>
      </p:sp>
      <p:sp>
        <p:nvSpPr>
          <p:cNvPr id="3" name="Content Placeholder 2"/>
          <p:cNvSpPr>
            <a:spLocks noGrp="1"/>
          </p:cNvSpPr>
          <p:nvPr>
            <p:ph idx="1"/>
          </p:nvPr>
        </p:nvSpPr>
        <p:spPr>
          <a:xfrm>
            <a:off x="838200" y="1848051"/>
            <a:ext cx="10515600" cy="43289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036958-9EDC-9E49-AA82-CE437101FE64}" type="datetime1">
              <a:rPr lang="en-US" smtClean="0"/>
              <a:t>9/28/2017</a:t>
            </a:fld>
            <a:endParaRPr lang="en-US" dirty="0"/>
          </a:p>
        </p:txBody>
      </p:sp>
      <p:sp>
        <p:nvSpPr>
          <p:cNvPr id="5" name="Footer Placeholder 4"/>
          <p:cNvSpPr>
            <a:spLocks noGrp="1"/>
          </p:cNvSpPr>
          <p:nvPr>
            <p:ph type="ftr" sz="quarter" idx="11"/>
          </p:nvPr>
        </p:nvSpPr>
        <p:spPr/>
        <p:txBody>
          <a:bodyPr/>
          <a:lstStyle/>
          <a:p>
            <a:r>
              <a:rPr lang="en-US" dirty="0" smtClean="0"/>
              <a:t>Sample Presentation</a:t>
            </a:r>
            <a:endParaRPr lang="en-US" dirty="0"/>
          </a:p>
        </p:txBody>
      </p:sp>
      <p:sp>
        <p:nvSpPr>
          <p:cNvPr id="11" name="Oval 10"/>
          <p:cNvSpPr/>
          <p:nvPr userDrawn="1"/>
        </p:nvSpPr>
        <p:spPr>
          <a:xfrm>
            <a:off x="11134423" y="5868987"/>
            <a:ext cx="770021" cy="770021"/>
          </a:xfrm>
          <a:prstGeom prst="ellipse">
            <a:avLst/>
          </a:prstGeom>
          <a:solidFill>
            <a:srgbClr val="0083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5"/>
          <p:cNvSpPr>
            <a:spLocks noGrp="1"/>
          </p:cNvSpPr>
          <p:nvPr>
            <p:ph type="sldNum" sz="quarter" idx="4"/>
          </p:nvPr>
        </p:nvSpPr>
        <p:spPr>
          <a:xfrm>
            <a:off x="11134423" y="6071435"/>
            <a:ext cx="770021" cy="365125"/>
          </a:xfrm>
          <a:prstGeom prst="rect">
            <a:avLst/>
          </a:prstGeom>
        </p:spPr>
        <p:txBody>
          <a:bodyPr vert="horz" lIns="91440" tIns="45720" rIns="91440" bIns="45720" rtlCol="0" anchor="ctr"/>
          <a:lstStyle>
            <a:lvl1pPr algn="ctr">
              <a:lnSpc>
                <a:spcPct val="100000"/>
              </a:lnSpc>
              <a:defRPr sz="1200" b="1" i="0">
                <a:solidFill>
                  <a:schemeClr val="bg1"/>
                </a:solidFill>
                <a:latin typeface="Geomanist Ultra" charset="0"/>
                <a:ea typeface="Geomanist Ultra" charset="0"/>
                <a:cs typeface="Geomanist Ultra" charset="0"/>
              </a:defRPr>
            </a:lvl1pPr>
          </a:lstStyle>
          <a:p>
            <a:fld id="{DE257D84-577C-4348-B588-CB66FFAAAE85}" type="slidenum">
              <a:rPr lang="en-US" smtClean="0"/>
              <a:pPr/>
              <a:t>‹#›</a:t>
            </a:fld>
            <a:endParaRPr lang="en-US" dirty="0"/>
          </a:p>
        </p:txBody>
      </p:sp>
      <p:sp>
        <p:nvSpPr>
          <p:cNvPr id="13" name="Subtitle 2"/>
          <p:cNvSpPr>
            <a:spLocks noGrp="1"/>
          </p:cNvSpPr>
          <p:nvPr>
            <p:ph type="subTitle" idx="12"/>
          </p:nvPr>
        </p:nvSpPr>
        <p:spPr>
          <a:xfrm>
            <a:off x="838200" y="1167015"/>
            <a:ext cx="10515600" cy="681036"/>
          </a:xfrm>
        </p:spPr>
        <p:txBody>
          <a:bodyPr anchor="t"/>
          <a:lstStyle>
            <a:lvl1pPr marL="0" indent="0" algn="l">
              <a:lnSpc>
                <a:spcPct val="100000"/>
              </a:lnSpc>
              <a:buNone/>
              <a:defRPr sz="2400">
                <a:solidFill>
                  <a:srgbClr val="00837E"/>
                </a:solidFill>
                <a:latin typeface="Droid Serif" charset="0"/>
                <a:ea typeface="Droid Serif" charset="0"/>
                <a:cs typeface="Droid Serif"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1327183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userDrawn="1"/>
        </p:nvSpPr>
        <p:spPr>
          <a:xfrm>
            <a:off x="0" y="6176963"/>
            <a:ext cx="12192000" cy="681037"/>
          </a:xfrm>
          <a:prstGeom prst="rect">
            <a:avLst/>
          </a:prstGeom>
          <a:solidFill>
            <a:srgbClr val="0D1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365125"/>
            <a:ext cx="10515600" cy="958850"/>
          </a:xfrm>
        </p:spPr>
        <p:txBody>
          <a:bodyPr anchor="t"/>
          <a:lstStyle/>
          <a:p>
            <a:r>
              <a:rPr lang="en-US" smtClean="0"/>
              <a:t>Click to edit Master title style</a:t>
            </a:r>
            <a:endParaRPr lang="en-US" dirty="0"/>
          </a:p>
        </p:txBody>
      </p:sp>
      <p:sp>
        <p:nvSpPr>
          <p:cNvPr id="3" name="Content Placeholder 2"/>
          <p:cNvSpPr>
            <a:spLocks noGrp="1"/>
          </p:cNvSpPr>
          <p:nvPr>
            <p:ph sz="half" idx="1"/>
          </p:nvPr>
        </p:nvSpPr>
        <p:spPr>
          <a:xfrm>
            <a:off x="838200" y="1323975"/>
            <a:ext cx="5181600" cy="4852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323975"/>
            <a:ext cx="5181600" cy="4852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C6F6DCA-D8EB-ED49-8DD1-482F8F1618C3}" type="datetime1">
              <a:rPr lang="en-US" smtClean="0"/>
              <a:t>9/28/2017</a:t>
            </a:fld>
            <a:endParaRPr lang="en-US" dirty="0"/>
          </a:p>
        </p:txBody>
      </p:sp>
      <p:sp>
        <p:nvSpPr>
          <p:cNvPr id="6" name="Footer Placeholder 5"/>
          <p:cNvSpPr>
            <a:spLocks noGrp="1"/>
          </p:cNvSpPr>
          <p:nvPr>
            <p:ph type="ftr" sz="quarter" idx="11"/>
          </p:nvPr>
        </p:nvSpPr>
        <p:spPr/>
        <p:txBody>
          <a:bodyPr/>
          <a:lstStyle/>
          <a:p>
            <a:r>
              <a:rPr lang="en-US" dirty="0" smtClean="0"/>
              <a:t>Sample Presentation</a:t>
            </a:r>
            <a:endParaRPr lang="en-US" dirty="0"/>
          </a:p>
        </p:txBody>
      </p:sp>
      <p:sp>
        <p:nvSpPr>
          <p:cNvPr id="11" name="Oval 10"/>
          <p:cNvSpPr/>
          <p:nvPr userDrawn="1"/>
        </p:nvSpPr>
        <p:spPr>
          <a:xfrm>
            <a:off x="11134423" y="5868987"/>
            <a:ext cx="770021" cy="770021"/>
          </a:xfrm>
          <a:prstGeom prst="ellipse">
            <a:avLst/>
          </a:prstGeom>
          <a:solidFill>
            <a:srgbClr val="0083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5"/>
          <p:cNvSpPr>
            <a:spLocks noGrp="1"/>
          </p:cNvSpPr>
          <p:nvPr>
            <p:ph type="sldNum" sz="quarter" idx="4"/>
          </p:nvPr>
        </p:nvSpPr>
        <p:spPr>
          <a:xfrm>
            <a:off x="11134423" y="6071435"/>
            <a:ext cx="770021" cy="365125"/>
          </a:xfrm>
          <a:prstGeom prst="rect">
            <a:avLst/>
          </a:prstGeom>
        </p:spPr>
        <p:txBody>
          <a:bodyPr vert="horz" lIns="91440" tIns="45720" rIns="91440" bIns="45720" rtlCol="0" anchor="ctr"/>
          <a:lstStyle>
            <a:lvl1pPr algn="ctr">
              <a:defRPr sz="1200" b="1" i="0">
                <a:solidFill>
                  <a:schemeClr val="bg1"/>
                </a:solidFill>
                <a:latin typeface="Geomanist Ultra" charset="0"/>
                <a:ea typeface="Geomanist Ultra" charset="0"/>
                <a:cs typeface="Geomanist Ultra" charset="0"/>
              </a:defRPr>
            </a:lvl1pPr>
          </a:lstStyle>
          <a:p>
            <a:fld id="{DE257D84-577C-4348-B588-CB66FFAAAE85}" type="slidenum">
              <a:rPr lang="en-US" smtClean="0"/>
              <a:pPr/>
              <a:t>‹#›</a:t>
            </a:fld>
            <a:endParaRPr lang="en-US" dirty="0"/>
          </a:p>
        </p:txBody>
      </p:sp>
    </p:spTree>
    <p:extLst>
      <p:ext uri="{BB962C8B-B14F-4D97-AF65-F5344CB8AC3E}">
        <p14:creationId xmlns:p14="http://schemas.microsoft.com/office/powerpoint/2010/main" val="1639013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Rectangle 9"/>
          <p:cNvSpPr/>
          <p:nvPr userDrawn="1"/>
        </p:nvSpPr>
        <p:spPr>
          <a:xfrm>
            <a:off x="0" y="6176963"/>
            <a:ext cx="12192000" cy="681037"/>
          </a:xfrm>
          <a:prstGeom prst="rect">
            <a:avLst/>
          </a:prstGeom>
          <a:solidFill>
            <a:srgbClr val="0D1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423151" y="98323"/>
            <a:ext cx="3932237" cy="1415033"/>
          </a:xfrm>
        </p:spPr>
        <p:txBody>
          <a:bodyPr anchor="b"/>
          <a:lstStyle>
            <a:lvl1pPr>
              <a:defRPr sz="3200"/>
            </a:lvl1pPr>
          </a:lstStyle>
          <a:p>
            <a:r>
              <a:rPr lang="en-US" smtClean="0"/>
              <a:t>Click to edit Master title style</a:t>
            </a:r>
            <a:endParaRPr lang="en-US" dirty="0"/>
          </a:p>
        </p:txBody>
      </p:sp>
      <p:sp>
        <p:nvSpPr>
          <p:cNvPr id="3" name="Picture Placeholder 2"/>
          <p:cNvSpPr>
            <a:spLocks noGrp="1"/>
          </p:cNvSpPr>
          <p:nvPr>
            <p:ph type="pic" idx="1"/>
          </p:nvPr>
        </p:nvSpPr>
        <p:spPr>
          <a:xfrm>
            <a:off x="838200" y="230189"/>
            <a:ext cx="6172200" cy="56308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7423151" y="2358188"/>
            <a:ext cx="3932237" cy="35107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190B5E-4BF0-5944-BA84-123C78F71E01}" type="datetime1">
              <a:rPr lang="en-US" smtClean="0"/>
              <a:t>9/28/2017</a:t>
            </a:fld>
            <a:endParaRPr lang="en-US" dirty="0"/>
          </a:p>
        </p:txBody>
      </p:sp>
      <p:sp>
        <p:nvSpPr>
          <p:cNvPr id="6" name="Footer Placeholder 5"/>
          <p:cNvSpPr>
            <a:spLocks noGrp="1"/>
          </p:cNvSpPr>
          <p:nvPr>
            <p:ph type="ftr" sz="quarter" idx="11"/>
          </p:nvPr>
        </p:nvSpPr>
        <p:spPr/>
        <p:txBody>
          <a:bodyPr/>
          <a:lstStyle/>
          <a:p>
            <a:r>
              <a:rPr lang="en-US" dirty="0" smtClean="0"/>
              <a:t>Sample Presentation</a:t>
            </a:r>
            <a:endParaRPr lang="en-US" dirty="0"/>
          </a:p>
        </p:txBody>
      </p:sp>
      <p:sp>
        <p:nvSpPr>
          <p:cNvPr id="8" name="Oval 7"/>
          <p:cNvSpPr/>
          <p:nvPr userDrawn="1"/>
        </p:nvSpPr>
        <p:spPr>
          <a:xfrm>
            <a:off x="11134423" y="5868987"/>
            <a:ext cx="770021" cy="770021"/>
          </a:xfrm>
          <a:prstGeom prst="ellipse">
            <a:avLst/>
          </a:prstGeom>
          <a:solidFill>
            <a:srgbClr val="0083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p:cNvSpPr>
            <a:spLocks noGrp="1"/>
          </p:cNvSpPr>
          <p:nvPr>
            <p:ph type="sldNum" sz="quarter" idx="4"/>
          </p:nvPr>
        </p:nvSpPr>
        <p:spPr>
          <a:xfrm>
            <a:off x="11134423" y="6071435"/>
            <a:ext cx="770021" cy="365125"/>
          </a:xfrm>
          <a:prstGeom prst="rect">
            <a:avLst/>
          </a:prstGeom>
        </p:spPr>
        <p:txBody>
          <a:bodyPr vert="horz" lIns="91440" tIns="45720" rIns="91440" bIns="45720" rtlCol="0" anchor="ctr"/>
          <a:lstStyle>
            <a:lvl1pPr algn="ctr">
              <a:defRPr sz="1200" b="1" i="0">
                <a:solidFill>
                  <a:schemeClr val="bg1"/>
                </a:solidFill>
                <a:latin typeface="Geomanist Ultra" charset="0"/>
                <a:ea typeface="Geomanist Ultra" charset="0"/>
                <a:cs typeface="Geomanist Ultra" charset="0"/>
              </a:defRPr>
            </a:lvl1pPr>
          </a:lstStyle>
          <a:p>
            <a:fld id="{DE257D84-577C-4348-B588-CB66FFAAAE85}" type="slidenum">
              <a:rPr lang="en-US" smtClean="0"/>
              <a:pPr/>
              <a:t>‹#›</a:t>
            </a:fld>
            <a:endParaRPr lang="en-US" dirty="0"/>
          </a:p>
        </p:txBody>
      </p:sp>
      <p:sp>
        <p:nvSpPr>
          <p:cNvPr id="11" name="Subtitle 2"/>
          <p:cNvSpPr>
            <a:spLocks noGrp="1"/>
          </p:cNvSpPr>
          <p:nvPr>
            <p:ph type="subTitle" idx="12"/>
          </p:nvPr>
        </p:nvSpPr>
        <p:spPr>
          <a:xfrm>
            <a:off x="7423150" y="1513355"/>
            <a:ext cx="3930649" cy="844833"/>
          </a:xfrm>
        </p:spPr>
        <p:txBody>
          <a:bodyPr anchor="t"/>
          <a:lstStyle>
            <a:lvl1pPr marL="0" indent="0" algn="l">
              <a:lnSpc>
                <a:spcPct val="100000"/>
              </a:lnSpc>
              <a:buNone/>
              <a:defRPr sz="2400">
                <a:solidFill>
                  <a:srgbClr val="00837E"/>
                </a:solidFill>
                <a:latin typeface="Droid Serif" charset="0"/>
                <a:ea typeface="Droid Serif" charset="0"/>
                <a:cs typeface="Droid Serif"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944651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Picture">
    <p:spTree>
      <p:nvGrpSpPr>
        <p:cNvPr id="1" name=""/>
        <p:cNvGrpSpPr/>
        <p:nvPr/>
      </p:nvGrpSpPr>
      <p:grpSpPr>
        <a:xfrm>
          <a:off x="0" y="0"/>
          <a:ext cx="0" cy="0"/>
          <a:chOff x="0" y="0"/>
          <a:chExt cx="0" cy="0"/>
        </a:xfrm>
      </p:grpSpPr>
      <p:sp>
        <p:nvSpPr>
          <p:cNvPr id="10" name="Rectangle 9"/>
          <p:cNvSpPr/>
          <p:nvPr userDrawn="1"/>
        </p:nvSpPr>
        <p:spPr>
          <a:xfrm>
            <a:off x="0" y="6176963"/>
            <a:ext cx="12192000" cy="681037"/>
          </a:xfrm>
          <a:prstGeom prst="rect">
            <a:avLst/>
          </a:prstGeom>
          <a:solidFill>
            <a:srgbClr val="0D1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2" y="157316"/>
            <a:ext cx="3930648" cy="1356040"/>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8201" y="2358188"/>
            <a:ext cx="3932237" cy="35107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72C4F4-7CF4-414E-BE81-42A555571494}" type="datetime1">
              <a:rPr lang="en-US" smtClean="0"/>
              <a:t>9/28/2017</a:t>
            </a:fld>
            <a:endParaRPr lang="en-US" dirty="0"/>
          </a:p>
        </p:txBody>
      </p:sp>
      <p:sp>
        <p:nvSpPr>
          <p:cNvPr id="6" name="Footer Placeholder 5"/>
          <p:cNvSpPr>
            <a:spLocks noGrp="1"/>
          </p:cNvSpPr>
          <p:nvPr>
            <p:ph type="ftr" sz="quarter" idx="11"/>
          </p:nvPr>
        </p:nvSpPr>
        <p:spPr/>
        <p:txBody>
          <a:bodyPr/>
          <a:lstStyle/>
          <a:p>
            <a:r>
              <a:rPr lang="en-US" dirty="0" smtClean="0"/>
              <a:t>Sample Presentation</a:t>
            </a:r>
            <a:endParaRPr lang="en-US" dirty="0"/>
          </a:p>
        </p:txBody>
      </p:sp>
      <p:sp>
        <p:nvSpPr>
          <p:cNvPr id="11" name="Subtitle 2"/>
          <p:cNvSpPr>
            <a:spLocks noGrp="1"/>
          </p:cNvSpPr>
          <p:nvPr>
            <p:ph type="subTitle" idx="12"/>
          </p:nvPr>
        </p:nvSpPr>
        <p:spPr>
          <a:xfrm>
            <a:off x="838200" y="1513355"/>
            <a:ext cx="3930649" cy="844833"/>
          </a:xfrm>
        </p:spPr>
        <p:txBody>
          <a:bodyPr anchor="t"/>
          <a:lstStyle>
            <a:lvl1pPr marL="0" indent="0" algn="l">
              <a:lnSpc>
                <a:spcPct val="100000"/>
              </a:lnSpc>
              <a:buNone/>
              <a:defRPr sz="2400">
                <a:solidFill>
                  <a:srgbClr val="00837E"/>
                </a:solidFill>
                <a:latin typeface="Droid Serif" charset="0"/>
                <a:ea typeface="Droid Serif" charset="0"/>
                <a:cs typeface="Droid Serif"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2" name="Picture Placeholder 2"/>
          <p:cNvSpPr>
            <a:spLocks noGrp="1"/>
          </p:cNvSpPr>
          <p:nvPr>
            <p:ph type="pic" idx="13"/>
          </p:nvPr>
        </p:nvSpPr>
        <p:spPr>
          <a:xfrm>
            <a:off x="5101389" y="540774"/>
            <a:ext cx="6803055" cy="51257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4" name="Oval 13"/>
          <p:cNvSpPr/>
          <p:nvPr userDrawn="1"/>
        </p:nvSpPr>
        <p:spPr>
          <a:xfrm>
            <a:off x="11134423" y="5868987"/>
            <a:ext cx="770021" cy="770021"/>
          </a:xfrm>
          <a:prstGeom prst="ellipse">
            <a:avLst/>
          </a:prstGeom>
          <a:solidFill>
            <a:srgbClr val="0083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5"/>
          <p:cNvSpPr>
            <a:spLocks noGrp="1"/>
          </p:cNvSpPr>
          <p:nvPr>
            <p:ph type="sldNum" sz="quarter" idx="4"/>
          </p:nvPr>
        </p:nvSpPr>
        <p:spPr>
          <a:xfrm>
            <a:off x="11134423" y="6071435"/>
            <a:ext cx="770021" cy="365125"/>
          </a:xfrm>
          <a:prstGeom prst="rect">
            <a:avLst/>
          </a:prstGeom>
        </p:spPr>
        <p:txBody>
          <a:bodyPr vert="horz" lIns="91440" tIns="45720" rIns="91440" bIns="45720" rtlCol="0" anchor="ctr"/>
          <a:lstStyle>
            <a:lvl1pPr algn="ctr">
              <a:defRPr sz="1200" b="1" i="0">
                <a:solidFill>
                  <a:schemeClr val="bg1"/>
                </a:solidFill>
                <a:latin typeface="Geomanist Ultra" charset="0"/>
                <a:ea typeface="Geomanist Ultra" charset="0"/>
                <a:cs typeface="Geomanist Ultra" charset="0"/>
              </a:defRPr>
            </a:lvl1pPr>
          </a:lstStyle>
          <a:p>
            <a:fld id="{DE257D84-577C-4348-B588-CB66FFAAAE8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0" name="Rectangle 9"/>
          <p:cNvSpPr/>
          <p:nvPr userDrawn="1"/>
        </p:nvSpPr>
        <p:spPr>
          <a:xfrm>
            <a:off x="0" y="6176963"/>
            <a:ext cx="12192000" cy="681037"/>
          </a:xfrm>
          <a:prstGeom prst="rect">
            <a:avLst/>
          </a:prstGeom>
          <a:solidFill>
            <a:srgbClr val="0D1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1" y="147484"/>
            <a:ext cx="3932237" cy="1365871"/>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8201" y="2358188"/>
            <a:ext cx="3932237" cy="35107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19DD48-035A-3A47-9994-0D44B245E4BB}" type="datetime1">
              <a:rPr lang="en-US" smtClean="0"/>
              <a:t>9/28/2017</a:t>
            </a:fld>
            <a:endParaRPr lang="en-US" dirty="0"/>
          </a:p>
        </p:txBody>
      </p:sp>
      <p:sp>
        <p:nvSpPr>
          <p:cNvPr id="6" name="Footer Placeholder 5"/>
          <p:cNvSpPr>
            <a:spLocks noGrp="1"/>
          </p:cNvSpPr>
          <p:nvPr>
            <p:ph type="ftr" sz="quarter" idx="11"/>
          </p:nvPr>
        </p:nvSpPr>
        <p:spPr/>
        <p:txBody>
          <a:bodyPr/>
          <a:lstStyle/>
          <a:p>
            <a:r>
              <a:rPr lang="en-US" dirty="0" smtClean="0"/>
              <a:t>Sample Presentation</a:t>
            </a:r>
            <a:endParaRPr lang="en-US" dirty="0"/>
          </a:p>
        </p:txBody>
      </p:sp>
      <p:sp>
        <p:nvSpPr>
          <p:cNvPr id="8" name="Oval 7"/>
          <p:cNvSpPr/>
          <p:nvPr userDrawn="1"/>
        </p:nvSpPr>
        <p:spPr>
          <a:xfrm>
            <a:off x="11134423" y="5868987"/>
            <a:ext cx="770021" cy="770021"/>
          </a:xfrm>
          <a:prstGeom prst="ellipse">
            <a:avLst/>
          </a:prstGeom>
          <a:solidFill>
            <a:srgbClr val="0083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p:cNvSpPr>
            <a:spLocks noGrp="1"/>
          </p:cNvSpPr>
          <p:nvPr>
            <p:ph type="sldNum" sz="quarter" idx="4"/>
          </p:nvPr>
        </p:nvSpPr>
        <p:spPr>
          <a:xfrm>
            <a:off x="11134423" y="6071435"/>
            <a:ext cx="770021" cy="365125"/>
          </a:xfrm>
          <a:prstGeom prst="rect">
            <a:avLst/>
          </a:prstGeom>
        </p:spPr>
        <p:txBody>
          <a:bodyPr vert="horz" lIns="91440" tIns="45720" rIns="91440" bIns="45720" rtlCol="0" anchor="ctr"/>
          <a:lstStyle>
            <a:lvl1pPr algn="ctr">
              <a:defRPr sz="1200" b="1" i="0">
                <a:solidFill>
                  <a:schemeClr val="bg1"/>
                </a:solidFill>
                <a:latin typeface="Geomanist Ultra" charset="0"/>
                <a:ea typeface="Geomanist Ultra" charset="0"/>
                <a:cs typeface="Geomanist Ultra" charset="0"/>
              </a:defRPr>
            </a:lvl1pPr>
          </a:lstStyle>
          <a:p>
            <a:fld id="{DE257D84-577C-4348-B588-CB66FFAAAE85}" type="slidenum">
              <a:rPr lang="en-US" smtClean="0"/>
              <a:pPr/>
              <a:t>‹#›</a:t>
            </a:fld>
            <a:endParaRPr lang="en-US" dirty="0"/>
          </a:p>
        </p:txBody>
      </p:sp>
      <p:sp>
        <p:nvSpPr>
          <p:cNvPr id="11" name="Subtitle 2"/>
          <p:cNvSpPr>
            <a:spLocks noGrp="1"/>
          </p:cNvSpPr>
          <p:nvPr>
            <p:ph type="subTitle" idx="12"/>
          </p:nvPr>
        </p:nvSpPr>
        <p:spPr>
          <a:xfrm>
            <a:off x="838200" y="1513355"/>
            <a:ext cx="3930649" cy="844833"/>
          </a:xfrm>
        </p:spPr>
        <p:txBody>
          <a:bodyPr anchor="t"/>
          <a:lstStyle>
            <a:lvl1pPr marL="0" indent="0" algn="l">
              <a:lnSpc>
                <a:spcPct val="100000"/>
              </a:lnSpc>
              <a:buNone/>
              <a:defRPr sz="2400">
                <a:solidFill>
                  <a:srgbClr val="00837E"/>
                </a:solidFill>
                <a:latin typeface="Droid Serif" charset="0"/>
                <a:ea typeface="Droid Serif" charset="0"/>
                <a:cs typeface="Droid Serif"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2" name="Chart Placeholder 11"/>
          <p:cNvSpPr>
            <a:spLocks noGrp="1"/>
          </p:cNvSpPr>
          <p:nvPr>
            <p:ph type="chart" sz="quarter" idx="13"/>
          </p:nvPr>
        </p:nvSpPr>
        <p:spPr>
          <a:xfrm>
            <a:off x="5609968" y="491499"/>
            <a:ext cx="6294475" cy="5377488"/>
          </a:xfrm>
        </p:spPr>
        <p:txBody>
          <a:bodyPr/>
          <a:lstStyle/>
          <a:p>
            <a:r>
              <a:rPr lang="en-US" dirty="0" smtClean="0"/>
              <a:t>Click icon to add chart</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10" name="Rectangle 9"/>
          <p:cNvSpPr/>
          <p:nvPr userDrawn="1"/>
        </p:nvSpPr>
        <p:spPr>
          <a:xfrm>
            <a:off x="0" y="6176963"/>
            <a:ext cx="12192000" cy="681037"/>
          </a:xfrm>
          <a:prstGeom prst="rect">
            <a:avLst/>
          </a:prstGeom>
          <a:solidFill>
            <a:srgbClr val="0D1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838200" y="1615241"/>
            <a:ext cx="11066244" cy="405129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5" name="Date Placeholder 4"/>
          <p:cNvSpPr>
            <a:spLocks noGrp="1"/>
          </p:cNvSpPr>
          <p:nvPr>
            <p:ph type="dt" sz="half" idx="10"/>
          </p:nvPr>
        </p:nvSpPr>
        <p:spPr/>
        <p:txBody>
          <a:bodyPr/>
          <a:lstStyle/>
          <a:p>
            <a:fld id="{29495B76-2DFE-C645-87C8-5F7CFF9E207E}" type="datetime1">
              <a:rPr lang="en-US" smtClean="0"/>
              <a:t>9/28/2017</a:t>
            </a:fld>
            <a:endParaRPr lang="en-US" dirty="0"/>
          </a:p>
        </p:txBody>
      </p:sp>
      <p:sp>
        <p:nvSpPr>
          <p:cNvPr id="6" name="Footer Placeholder 5"/>
          <p:cNvSpPr>
            <a:spLocks noGrp="1"/>
          </p:cNvSpPr>
          <p:nvPr>
            <p:ph type="ftr" sz="quarter" idx="11"/>
          </p:nvPr>
        </p:nvSpPr>
        <p:spPr/>
        <p:txBody>
          <a:bodyPr/>
          <a:lstStyle/>
          <a:p>
            <a:r>
              <a:rPr lang="en-US" dirty="0" smtClean="0"/>
              <a:t>Sample Presentation</a:t>
            </a:r>
            <a:endParaRPr lang="en-US" dirty="0"/>
          </a:p>
        </p:txBody>
      </p:sp>
      <p:sp>
        <p:nvSpPr>
          <p:cNvPr id="16" name="Title 1"/>
          <p:cNvSpPr>
            <a:spLocks noGrp="1"/>
          </p:cNvSpPr>
          <p:nvPr>
            <p:ph type="title"/>
          </p:nvPr>
        </p:nvSpPr>
        <p:spPr>
          <a:xfrm>
            <a:off x="838200" y="325630"/>
            <a:ext cx="11066244" cy="665772"/>
          </a:xfrm>
        </p:spPr>
        <p:txBody>
          <a:bodyPr anchor="t"/>
          <a:lstStyle>
            <a:lvl1pPr algn="ctr">
              <a:defRPr/>
            </a:lvl1pPr>
          </a:lstStyle>
          <a:p>
            <a:r>
              <a:rPr lang="en-US" smtClean="0"/>
              <a:t>Click to edit Master title style</a:t>
            </a:r>
            <a:endParaRPr lang="en-US" dirty="0"/>
          </a:p>
        </p:txBody>
      </p:sp>
      <p:sp>
        <p:nvSpPr>
          <p:cNvPr id="17" name="Subtitle 2"/>
          <p:cNvSpPr>
            <a:spLocks noGrp="1"/>
          </p:cNvSpPr>
          <p:nvPr>
            <p:ph type="subTitle" idx="12"/>
          </p:nvPr>
        </p:nvSpPr>
        <p:spPr>
          <a:xfrm>
            <a:off x="838200" y="999338"/>
            <a:ext cx="11066244" cy="615903"/>
          </a:xfrm>
        </p:spPr>
        <p:txBody>
          <a:bodyPr anchor="t"/>
          <a:lstStyle>
            <a:lvl1pPr marL="0" indent="0" algn="ctr">
              <a:lnSpc>
                <a:spcPct val="100000"/>
              </a:lnSpc>
              <a:buNone/>
              <a:defRPr sz="2400">
                <a:solidFill>
                  <a:srgbClr val="00837E"/>
                </a:solidFill>
                <a:latin typeface="Droid Serif" charset="0"/>
                <a:ea typeface="Droid Serif" charset="0"/>
                <a:cs typeface="Droid Serif"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1" name="Oval 10"/>
          <p:cNvSpPr/>
          <p:nvPr userDrawn="1"/>
        </p:nvSpPr>
        <p:spPr>
          <a:xfrm>
            <a:off x="11134423" y="5868987"/>
            <a:ext cx="770021" cy="770021"/>
          </a:xfrm>
          <a:prstGeom prst="ellipse">
            <a:avLst/>
          </a:prstGeom>
          <a:solidFill>
            <a:srgbClr val="0083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5"/>
          <p:cNvSpPr>
            <a:spLocks noGrp="1"/>
          </p:cNvSpPr>
          <p:nvPr>
            <p:ph type="sldNum" sz="quarter" idx="4"/>
          </p:nvPr>
        </p:nvSpPr>
        <p:spPr>
          <a:xfrm>
            <a:off x="11134423" y="6071435"/>
            <a:ext cx="770021" cy="365125"/>
          </a:xfrm>
          <a:prstGeom prst="rect">
            <a:avLst/>
          </a:prstGeom>
        </p:spPr>
        <p:txBody>
          <a:bodyPr vert="horz" lIns="91440" tIns="45720" rIns="91440" bIns="45720" rtlCol="0" anchor="ctr"/>
          <a:lstStyle>
            <a:lvl1pPr algn="ctr">
              <a:defRPr sz="1200" b="1" i="0">
                <a:solidFill>
                  <a:schemeClr val="bg1"/>
                </a:solidFill>
                <a:latin typeface="Geomanist Ultra" charset="0"/>
                <a:ea typeface="Geomanist Ultra" charset="0"/>
                <a:cs typeface="Geomanist Ultra" charset="0"/>
              </a:defRPr>
            </a:lvl1pPr>
          </a:lstStyle>
          <a:p>
            <a:fld id="{DE257D84-577C-4348-B588-CB66FFAAAE8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TextBox 3"/>
          <p:cNvSpPr txBox="1"/>
          <p:nvPr userDrawn="1"/>
        </p:nvSpPr>
        <p:spPr>
          <a:xfrm>
            <a:off x="3538152" y="4683210"/>
            <a:ext cx="5115697" cy="1200329"/>
          </a:xfrm>
          <a:prstGeom prst="rect">
            <a:avLst/>
          </a:prstGeom>
          <a:noFill/>
        </p:spPr>
        <p:txBody>
          <a:bodyPr wrap="square" rtlCol="0">
            <a:spAutoFit/>
          </a:bodyPr>
          <a:lstStyle/>
          <a:p>
            <a:pPr algn="ctr"/>
            <a:r>
              <a:rPr lang="en-US" sz="2400" b="0" i="0" u="none" strike="noStrike" kern="1200" dirty="0" smtClean="0">
                <a:solidFill>
                  <a:schemeClr val="tx1"/>
                </a:solidFill>
                <a:effectLst/>
                <a:latin typeface="Droid Serif" charset="0"/>
                <a:ea typeface="Droid Serif" charset="0"/>
                <a:cs typeface="Droid Serif" charset="0"/>
              </a:rPr>
              <a:t> </a:t>
            </a:r>
            <a:r>
              <a:rPr lang="en-US" sz="2400" b="1" i="0" u="none" strike="noStrike" kern="1200" dirty="0" smtClean="0">
                <a:solidFill>
                  <a:schemeClr val="tx1"/>
                </a:solidFill>
                <a:effectLst/>
                <a:latin typeface="Droid Serif" charset="0"/>
                <a:ea typeface="Droid Serif" charset="0"/>
                <a:cs typeface="Droid Serif" charset="0"/>
              </a:rPr>
              <a:t>216-736-3834</a:t>
            </a:r>
            <a:r>
              <a:rPr lang="en-US" sz="2400" b="0" i="0" kern="1200" dirty="0" smtClean="0">
                <a:solidFill>
                  <a:schemeClr val="tx1"/>
                </a:solidFill>
                <a:effectLst/>
                <a:latin typeface="Droid Serif" charset="0"/>
                <a:ea typeface="Droid Serif" charset="0"/>
                <a:cs typeface="Droid Serif" charset="0"/>
              </a:rPr>
              <a:t/>
            </a:r>
            <a:br>
              <a:rPr lang="en-US" sz="2400" b="0" i="0" kern="1200" dirty="0" smtClean="0">
                <a:solidFill>
                  <a:schemeClr val="tx1"/>
                </a:solidFill>
                <a:effectLst/>
                <a:latin typeface="Droid Serif" charset="0"/>
                <a:ea typeface="Droid Serif" charset="0"/>
                <a:cs typeface="Droid Serif" charset="0"/>
              </a:rPr>
            </a:br>
            <a:r>
              <a:rPr lang="en-US" sz="2400" b="0" i="0" u="none" strike="noStrike" kern="1200" dirty="0" smtClean="0">
                <a:solidFill>
                  <a:schemeClr val="tx1"/>
                </a:solidFill>
                <a:effectLst/>
                <a:latin typeface="Droid Serif" charset="0"/>
                <a:ea typeface="Droid Serif" charset="0"/>
                <a:cs typeface="Droid Serif" charset="0"/>
              </a:rPr>
              <a:t>info@cblf.org</a:t>
            </a:r>
            <a:endParaRPr lang="en-US" sz="2400" b="0" i="0" kern="1200" dirty="0" smtClean="0">
              <a:solidFill>
                <a:schemeClr val="tx1"/>
              </a:solidFill>
              <a:effectLst/>
              <a:latin typeface="Droid Serif" charset="0"/>
              <a:ea typeface="Droid Serif" charset="0"/>
              <a:cs typeface="Droid Serif" charset="0"/>
            </a:endParaRPr>
          </a:p>
          <a:p>
            <a:pPr algn="ctr"/>
            <a:r>
              <a:rPr lang="en-US" sz="2400" dirty="0" smtClean="0">
                <a:solidFill>
                  <a:schemeClr val="tx1"/>
                </a:solidFill>
                <a:latin typeface="Droid Serif" charset="0"/>
                <a:ea typeface="Droid Serif" charset="0"/>
                <a:cs typeface="Droid Serif" charset="0"/>
              </a:rPr>
              <a:t>cblfund.org</a:t>
            </a:r>
            <a:endParaRPr lang="en-US" sz="2400" dirty="0">
              <a:solidFill>
                <a:schemeClr val="tx1"/>
              </a:solidFill>
              <a:latin typeface="Droid Serif" charset="0"/>
              <a:ea typeface="Droid Serif" charset="0"/>
              <a:cs typeface="Droid Serif" charset="0"/>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04929" y="616879"/>
            <a:ext cx="4782142" cy="388848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1704321" cy="68580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2156055" y="1143070"/>
            <a:ext cx="9083446" cy="2321719"/>
          </a:xfrm>
          <a:prstGeom prst="rect">
            <a:avLst/>
          </a:prstGeom>
        </p:spPr>
        <p:txBody>
          <a:bodyPr anchor="b"/>
          <a:lstStyle/>
          <a:p>
            <a:r>
              <a:t>Title Text</a:t>
            </a:r>
          </a:p>
        </p:txBody>
      </p:sp>
      <p:sp>
        <p:nvSpPr>
          <p:cNvPr id="12" name="Body Level One…"/>
          <p:cNvSpPr txBox="1">
            <a:spLocks noGrp="1"/>
          </p:cNvSpPr>
          <p:nvPr>
            <p:ph type="body" sz="quarter" idx="1"/>
          </p:nvPr>
        </p:nvSpPr>
        <p:spPr>
          <a:xfrm>
            <a:off x="1190625" y="3545086"/>
            <a:ext cx="9810750" cy="794742"/>
          </a:xfrm>
          <a:prstGeom prst="rect">
            <a:avLst/>
          </a:prstGeom>
        </p:spPr>
        <p:txBody>
          <a:bodyPr anchor="t"/>
          <a:lstStyle>
            <a:lvl1pPr marL="0" indent="0" algn="ctr">
              <a:spcBef>
                <a:spcPts val="0"/>
              </a:spcBef>
              <a:buSzTx/>
              <a:buNone/>
              <a:defRPr sz="5400">
                <a:solidFill>
                  <a:srgbClr val="594743"/>
                </a:solidFill>
              </a:defRPr>
            </a:lvl1pPr>
            <a:lvl2pPr marL="0" indent="191338" algn="ctr">
              <a:spcBef>
                <a:spcPts val="0"/>
              </a:spcBef>
              <a:buSzTx/>
              <a:buNone/>
              <a:defRPr sz="5400">
                <a:solidFill>
                  <a:srgbClr val="594743"/>
                </a:solidFill>
              </a:defRPr>
            </a:lvl2pPr>
            <a:lvl3pPr marL="0" indent="382676" algn="ctr">
              <a:spcBef>
                <a:spcPts val="0"/>
              </a:spcBef>
              <a:buSzTx/>
              <a:buNone/>
              <a:defRPr sz="5400">
                <a:solidFill>
                  <a:srgbClr val="594743"/>
                </a:solidFill>
              </a:defRPr>
            </a:lvl3pPr>
            <a:lvl4pPr marL="0" indent="574015" algn="ctr">
              <a:spcBef>
                <a:spcPts val="0"/>
              </a:spcBef>
              <a:buSzTx/>
              <a:buNone/>
              <a:defRPr sz="5400">
                <a:solidFill>
                  <a:srgbClr val="594743"/>
                </a:solidFill>
              </a:defRPr>
            </a:lvl4pPr>
            <a:lvl5pPr marL="0" indent="765353" algn="ctr">
              <a:spcBef>
                <a:spcPts val="0"/>
              </a:spcBef>
              <a:buSzTx/>
              <a:buNone/>
              <a:defRPr sz="5400">
                <a:solidFill>
                  <a:srgbClr val="594743"/>
                </a:solidFill>
              </a:defRPr>
            </a:lvl5pPr>
          </a:lstStyle>
          <a:p>
            <a:r>
              <a:t>Body Level One</a:t>
            </a:r>
          </a:p>
          <a:p>
            <a:pPr lvl="1"/>
            <a:r>
              <a:t>Body Level Two</a:t>
            </a:r>
          </a:p>
          <a:p>
            <a:pPr lvl="2"/>
            <a:r>
              <a:t>Body Level Three</a:t>
            </a:r>
          </a:p>
          <a:p>
            <a:pPr lvl="3"/>
            <a:r>
              <a:t>Body Level Four</a:t>
            </a:r>
          </a:p>
          <a:p>
            <a:pPr lvl="4"/>
            <a:r>
              <a:t>Body Level Five</a:t>
            </a:r>
          </a:p>
        </p:txBody>
      </p:sp>
      <p:sp>
        <p:nvSpPr>
          <p:cNvPr id="13" name="Line"/>
          <p:cNvSpPr/>
          <p:nvPr/>
        </p:nvSpPr>
        <p:spPr>
          <a:xfrm>
            <a:off x="721349" y="5618052"/>
            <a:ext cx="11162932" cy="1"/>
          </a:xfrm>
          <a:prstGeom prst="line">
            <a:avLst/>
          </a:prstGeom>
          <a:ln w="50800">
            <a:solidFill>
              <a:srgbClr val="594743"/>
            </a:solidFill>
            <a:miter lim="400000"/>
          </a:ln>
        </p:spPr>
        <p:txBody>
          <a:bodyPr lIns="42520" tIns="42520" rIns="42520" bIns="42520" anchor="ctr"/>
          <a:lstStyle/>
          <a:p>
            <a:pPr>
              <a:defRPr sz="2200" b="0">
                <a:solidFill>
                  <a:srgbClr val="FFFFFF"/>
                </a:solidFill>
                <a:latin typeface="+mn-lt"/>
                <a:ea typeface="+mn-ea"/>
                <a:cs typeface="+mn-cs"/>
                <a:sym typeface="Helvetica Neue Medium"/>
              </a:defRPr>
            </a:pPr>
            <a:endParaRPr/>
          </a:p>
        </p:txBody>
      </p:sp>
      <p:pic>
        <p:nvPicPr>
          <p:cNvPr id="14" name="unknown.jpg" descr="unknown.jpg"/>
          <p:cNvPicPr>
            <a:picLocks noChangeAspect="1"/>
          </p:cNvPicPr>
          <p:nvPr/>
        </p:nvPicPr>
        <p:blipFill>
          <a:blip r:embed="rId2">
            <a:extLst/>
          </a:blip>
          <a:srcRect l="6669" t="6829" r="6674" b="6582"/>
          <a:stretch>
            <a:fillRect/>
          </a:stretch>
        </p:blipFill>
        <p:spPr>
          <a:xfrm>
            <a:off x="10562174" y="5781269"/>
            <a:ext cx="1227088" cy="919595"/>
          </a:xfrm>
          <a:custGeom>
            <a:avLst/>
            <a:gdLst/>
            <a:ahLst/>
            <a:cxnLst>
              <a:cxn ang="0">
                <a:pos x="wd2" y="hd2"/>
              </a:cxn>
              <a:cxn ang="5400000">
                <a:pos x="wd2" y="hd2"/>
              </a:cxn>
              <a:cxn ang="10800000">
                <a:pos x="wd2" y="hd2"/>
              </a:cxn>
              <a:cxn ang="16200000">
                <a:pos x="wd2" y="hd2"/>
              </a:cxn>
            </a:cxnLst>
            <a:rect l="0" t="0" r="r" b="b"/>
            <a:pathLst>
              <a:path w="21599" h="21584" extrusionOk="0">
                <a:moveTo>
                  <a:pt x="10800" y="0"/>
                </a:moveTo>
                <a:cubicBezTo>
                  <a:pt x="8889" y="0"/>
                  <a:pt x="8218" y="96"/>
                  <a:pt x="7126" y="517"/>
                </a:cubicBezTo>
                <a:cubicBezTo>
                  <a:pt x="3855" y="1781"/>
                  <a:pt x="1834" y="3800"/>
                  <a:pt x="557" y="7087"/>
                </a:cubicBezTo>
                <a:cubicBezTo>
                  <a:pt x="184" y="8046"/>
                  <a:pt x="0" y="9404"/>
                  <a:pt x="0" y="10761"/>
                </a:cubicBezTo>
                <a:cubicBezTo>
                  <a:pt x="0" y="12118"/>
                  <a:pt x="184" y="13477"/>
                  <a:pt x="557" y="14436"/>
                </a:cubicBezTo>
                <a:cubicBezTo>
                  <a:pt x="1499" y="16861"/>
                  <a:pt x="2760" y="18488"/>
                  <a:pt x="4637" y="19728"/>
                </a:cubicBezTo>
                <a:cubicBezTo>
                  <a:pt x="5735" y="20453"/>
                  <a:pt x="7803" y="21310"/>
                  <a:pt x="9018" y="21536"/>
                </a:cubicBezTo>
                <a:cubicBezTo>
                  <a:pt x="9324" y="21592"/>
                  <a:pt x="10385" y="21600"/>
                  <a:pt x="11369" y="21555"/>
                </a:cubicBezTo>
                <a:cubicBezTo>
                  <a:pt x="15861" y="21351"/>
                  <a:pt x="19370" y="18766"/>
                  <a:pt x="21043" y="14436"/>
                </a:cubicBezTo>
                <a:cubicBezTo>
                  <a:pt x="21414" y="13476"/>
                  <a:pt x="21600" y="12118"/>
                  <a:pt x="21599" y="10761"/>
                </a:cubicBezTo>
                <a:cubicBezTo>
                  <a:pt x="21599" y="9404"/>
                  <a:pt x="21414" y="8043"/>
                  <a:pt x="21043" y="7087"/>
                </a:cubicBezTo>
                <a:cubicBezTo>
                  <a:pt x="19765" y="3800"/>
                  <a:pt x="17744" y="1781"/>
                  <a:pt x="14474" y="517"/>
                </a:cubicBezTo>
                <a:cubicBezTo>
                  <a:pt x="13382" y="96"/>
                  <a:pt x="12711" y="0"/>
                  <a:pt x="10800" y="0"/>
                </a:cubicBezTo>
                <a:close/>
              </a:path>
            </a:pathLst>
          </a:custGeom>
          <a:ln w="12700">
            <a:miter lim="400000"/>
          </a:ln>
        </p:spPr>
      </p:pic>
      <p:pic>
        <p:nvPicPr>
          <p:cNvPr id="15" name="unknown.png" descr="unknown.png"/>
          <p:cNvPicPr>
            <a:picLocks noChangeAspect="1"/>
          </p:cNvPicPr>
          <p:nvPr/>
        </p:nvPicPr>
        <p:blipFill>
          <a:blip r:embed="rId3">
            <a:extLst/>
          </a:blip>
          <a:stretch>
            <a:fillRect/>
          </a:stretch>
        </p:blipFill>
        <p:spPr>
          <a:xfrm>
            <a:off x="4057116" y="5814979"/>
            <a:ext cx="1397869" cy="852176"/>
          </a:xfrm>
          <a:prstGeom prst="rect">
            <a:avLst/>
          </a:prstGeom>
          <a:ln w="12700">
            <a:miter lim="400000"/>
          </a:ln>
        </p:spPr>
      </p:pic>
      <p:pic>
        <p:nvPicPr>
          <p:cNvPr id="16" name="pasted-image.tif" descr="pasted-image.tif"/>
          <p:cNvPicPr>
            <a:picLocks noChangeAspect="1"/>
          </p:cNvPicPr>
          <p:nvPr/>
        </p:nvPicPr>
        <p:blipFill>
          <a:blip r:embed="rId4">
            <a:extLst/>
          </a:blip>
          <a:srcRect l="392" t="354" r="2942" b="1783"/>
          <a:stretch>
            <a:fillRect/>
          </a:stretch>
        </p:blipFill>
        <p:spPr>
          <a:xfrm>
            <a:off x="1728326" y="5750004"/>
            <a:ext cx="710415" cy="539409"/>
          </a:xfrm>
          <a:custGeom>
            <a:avLst/>
            <a:gdLst/>
            <a:ahLst/>
            <a:cxnLst>
              <a:cxn ang="0">
                <a:pos x="wd2" y="hd2"/>
              </a:cxn>
              <a:cxn ang="5400000">
                <a:pos x="wd2" y="hd2"/>
              </a:cxn>
              <a:cxn ang="10800000">
                <a:pos x="wd2" y="hd2"/>
              </a:cxn>
              <a:cxn ang="16200000">
                <a:pos x="wd2" y="hd2"/>
              </a:cxn>
            </a:cxnLst>
            <a:rect l="0" t="0" r="r" b="b"/>
            <a:pathLst>
              <a:path w="21588" h="21600" extrusionOk="0">
                <a:moveTo>
                  <a:pt x="9373" y="0"/>
                </a:moveTo>
                <a:cubicBezTo>
                  <a:pt x="8324" y="73"/>
                  <a:pt x="8092" y="211"/>
                  <a:pt x="7915" y="492"/>
                </a:cubicBezTo>
                <a:cubicBezTo>
                  <a:pt x="7716" y="807"/>
                  <a:pt x="7380" y="1001"/>
                  <a:pt x="7157" y="916"/>
                </a:cubicBezTo>
                <a:cubicBezTo>
                  <a:pt x="6934" y="832"/>
                  <a:pt x="6666" y="958"/>
                  <a:pt x="6569" y="1207"/>
                </a:cubicBezTo>
                <a:cubicBezTo>
                  <a:pt x="6472" y="1456"/>
                  <a:pt x="6100" y="1665"/>
                  <a:pt x="5744" y="1665"/>
                </a:cubicBezTo>
                <a:cubicBezTo>
                  <a:pt x="4942" y="1665"/>
                  <a:pt x="1673" y="4958"/>
                  <a:pt x="1673" y="5766"/>
                </a:cubicBezTo>
                <a:cubicBezTo>
                  <a:pt x="1673" y="6074"/>
                  <a:pt x="1491" y="6396"/>
                  <a:pt x="1266" y="6481"/>
                </a:cubicBezTo>
                <a:cubicBezTo>
                  <a:pt x="1004" y="6581"/>
                  <a:pt x="865" y="7054"/>
                  <a:pt x="882" y="7811"/>
                </a:cubicBezTo>
                <a:cubicBezTo>
                  <a:pt x="900" y="8606"/>
                  <a:pt x="744" y="9109"/>
                  <a:pt x="407" y="9353"/>
                </a:cubicBezTo>
                <a:cubicBezTo>
                  <a:pt x="187" y="9512"/>
                  <a:pt x="70" y="9781"/>
                  <a:pt x="0" y="10671"/>
                </a:cubicBezTo>
                <a:cubicBezTo>
                  <a:pt x="68" y="11534"/>
                  <a:pt x="179" y="11819"/>
                  <a:pt x="384" y="11968"/>
                </a:cubicBezTo>
                <a:cubicBezTo>
                  <a:pt x="647" y="12158"/>
                  <a:pt x="863" y="12697"/>
                  <a:pt x="859" y="13163"/>
                </a:cubicBezTo>
                <a:cubicBezTo>
                  <a:pt x="853" y="14063"/>
                  <a:pt x="1868" y="15593"/>
                  <a:pt x="3200" y="16706"/>
                </a:cubicBezTo>
                <a:cubicBezTo>
                  <a:pt x="3639" y="17073"/>
                  <a:pt x="3928" y="17552"/>
                  <a:pt x="3844" y="17767"/>
                </a:cubicBezTo>
                <a:cubicBezTo>
                  <a:pt x="3531" y="18574"/>
                  <a:pt x="7158" y="20633"/>
                  <a:pt x="9690" y="21086"/>
                </a:cubicBezTo>
                <a:cubicBezTo>
                  <a:pt x="10336" y="21202"/>
                  <a:pt x="10785" y="21416"/>
                  <a:pt x="10832" y="21600"/>
                </a:cubicBezTo>
                <a:cubicBezTo>
                  <a:pt x="11141" y="21474"/>
                  <a:pt x="11750" y="21334"/>
                  <a:pt x="12403" y="21254"/>
                </a:cubicBezTo>
                <a:cubicBezTo>
                  <a:pt x="13287" y="21144"/>
                  <a:pt x="14792" y="20696"/>
                  <a:pt x="15750" y="20248"/>
                </a:cubicBezTo>
                <a:cubicBezTo>
                  <a:pt x="16708" y="19800"/>
                  <a:pt x="17587" y="19515"/>
                  <a:pt x="17695" y="19622"/>
                </a:cubicBezTo>
                <a:cubicBezTo>
                  <a:pt x="17803" y="19729"/>
                  <a:pt x="17845" y="19681"/>
                  <a:pt x="17796" y="19522"/>
                </a:cubicBezTo>
                <a:cubicBezTo>
                  <a:pt x="17748" y="19362"/>
                  <a:pt x="18092" y="18665"/>
                  <a:pt x="18565" y="17968"/>
                </a:cubicBezTo>
                <a:cubicBezTo>
                  <a:pt x="19260" y="16945"/>
                  <a:pt x="19465" y="16286"/>
                  <a:pt x="19594" y="14549"/>
                </a:cubicBezTo>
                <a:cubicBezTo>
                  <a:pt x="19759" y="12331"/>
                  <a:pt x="20266" y="11531"/>
                  <a:pt x="20431" y="13230"/>
                </a:cubicBezTo>
                <a:cubicBezTo>
                  <a:pt x="20566" y="14621"/>
                  <a:pt x="21170" y="14231"/>
                  <a:pt x="21482" y="12549"/>
                </a:cubicBezTo>
                <a:cubicBezTo>
                  <a:pt x="21569" y="12081"/>
                  <a:pt x="21600" y="11513"/>
                  <a:pt x="21584" y="10906"/>
                </a:cubicBezTo>
                <a:cubicBezTo>
                  <a:pt x="21537" y="9084"/>
                  <a:pt x="21055" y="6847"/>
                  <a:pt x="20352" y="5475"/>
                </a:cubicBezTo>
                <a:cubicBezTo>
                  <a:pt x="19454" y="3724"/>
                  <a:pt x="17102" y="1597"/>
                  <a:pt x="15558" y="1140"/>
                </a:cubicBezTo>
                <a:cubicBezTo>
                  <a:pt x="13840" y="631"/>
                  <a:pt x="11947" y="716"/>
                  <a:pt x="10662" y="1363"/>
                </a:cubicBezTo>
                <a:cubicBezTo>
                  <a:pt x="9301" y="2049"/>
                  <a:pt x="9077" y="1963"/>
                  <a:pt x="9249" y="805"/>
                </a:cubicBezTo>
                <a:lnTo>
                  <a:pt x="9373" y="0"/>
                </a:lnTo>
                <a:close/>
              </a:path>
            </a:pathLst>
          </a:custGeom>
          <a:ln w="12700">
            <a:miter lim="400000"/>
          </a:ln>
        </p:spPr>
      </p:pic>
      <p:sp>
        <p:nvSpPr>
          <p:cNvPr id="17" name="Association of UCC…"/>
          <p:cNvSpPr txBox="1"/>
          <p:nvPr/>
        </p:nvSpPr>
        <p:spPr>
          <a:xfrm>
            <a:off x="1036397" y="6220978"/>
            <a:ext cx="2440682" cy="547535"/>
          </a:xfrm>
          <a:prstGeom prst="rect">
            <a:avLst/>
          </a:prstGeom>
          <a:ln w="12700">
            <a:miter lim="400000"/>
          </a:ln>
          <a:extLst>
            <a:ext uri="{C572A759-6A51-4108-AA02-DFA0A04FC94B}">
              <ma14:wrappingTextBoxFlag xmlns:ma14="http://schemas.microsoft.com/office/mac/drawingml/2011/main" xmlns="" val="1"/>
            </a:ext>
          </a:extLst>
        </p:spPr>
        <p:txBody>
          <a:bodyPr wrap="none" lIns="42520" tIns="42520" rIns="42520" bIns="42520" anchor="ctr">
            <a:spAutoFit/>
          </a:bodyPr>
          <a:lstStyle/>
          <a:p>
            <a:pPr>
              <a:defRPr sz="1500" b="0">
                <a:latin typeface="Horn Normal"/>
                <a:ea typeface="Horn Normal"/>
                <a:cs typeface="Horn Normal"/>
                <a:sym typeface="Horn Normal"/>
              </a:defRPr>
            </a:pPr>
            <a:r>
              <a:t>Association of UCC</a:t>
            </a:r>
          </a:p>
          <a:p>
            <a:pPr>
              <a:defRPr sz="1500" b="0">
                <a:latin typeface="Horn Normal"/>
                <a:ea typeface="Horn Normal"/>
                <a:cs typeface="Horn Normal"/>
                <a:sym typeface="Horn Normal"/>
              </a:defRPr>
            </a:pPr>
            <a:r>
              <a:t>Intentional Interim Ministers</a:t>
            </a:r>
          </a:p>
        </p:txBody>
      </p:sp>
      <p:pic>
        <p:nvPicPr>
          <p:cNvPr id="18" name="unknown.jpg" descr="unknown.jpg"/>
          <p:cNvPicPr>
            <a:picLocks noChangeAspect="1"/>
          </p:cNvPicPr>
          <p:nvPr/>
        </p:nvPicPr>
        <p:blipFill>
          <a:blip r:embed="rId5">
            <a:extLst/>
          </a:blip>
          <a:stretch>
            <a:fillRect/>
          </a:stretch>
        </p:blipFill>
        <p:spPr>
          <a:xfrm>
            <a:off x="6832025" y="6018005"/>
            <a:ext cx="2353110" cy="446417"/>
          </a:xfrm>
          <a:prstGeom prst="rect">
            <a:avLst/>
          </a:prstGeom>
          <a:ln w="12700">
            <a:miter lim="400000"/>
          </a:ln>
        </p:spPr>
      </p:pic>
      <p:sp>
        <p:nvSpPr>
          <p:cNvPr id="19" name="Text"/>
          <p:cNvSpPr txBox="1"/>
          <p:nvPr/>
        </p:nvSpPr>
        <p:spPr>
          <a:xfrm>
            <a:off x="6832025" y="4989700"/>
            <a:ext cx="85935" cy="270536"/>
          </a:xfrm>
          <a:prstGeom prst="rect">
            <a:avLst/>
          </a:prstGeom>
          <a:ln w="12700">
            <a:miter lim="400000"/>
          </a:ln>
          <a:extLst>
            <a:ext uri="{C572A759-6A51-4108-AA02-DFA0A04FC94B}">
              <ma14:wrappingTextBoxFlag xmlns:ma14="http://schemas.microsoft.com/office/mac/drawingml/2011/main" xmlns="" val="1"/>
            </a:ext>
          </a:extLst>
        </p:spPr>
        <p:txBody>
          <a:bodyPr wrap="none" lIns="42520" tIns="42520" rIns="42520" bIns="42520" anchor="ctr">
            <a:spAutoFit/>
          </a:bodyPr>
          <a:lstStyle/>
          <a:p>
            <a:pPr algn="l" defTabSz="382676">
              <a:defRPr sz="1200" b="0">
                <a:latin typeface="Chalkboard"/>
                <a:ea typeface="Chalkboard"/>
                <a:cs typeface="Chalkboard"/>
                <a:sym typeface="Chalkboard"/>
              </a:defRPr>
            </a:pPr>
            <a:endParaRPr/>
          </a:p>
        </p:txBody>
      </p:sp>
      <p:sp>
        <p:nvSpPr>
          <p:cNvPr id="20" name="Slide Number"/>
          <p:cNvSpPr txBox="1">
            <a:spLocks noGrp="1"/>
          </p:cNvSpPr>
          <p:nvPr>
            <p:ph type="sldNum" sz="quarter" idx="2"/>
          </p:nvPr>
        </p:nvSpPr>
        <p:spPr>
          <a:xfrm>
            <a:off x="5933329" y="6536531"/>
            <a:ext cx="318993" cy="228028"/>
          </a:xfrm>
          <a:prstGeom prst="rect">
            <a:avLst/>
          </a:prstGeom>
        </p:spPr>
        <p:txBody>
          <a:bodyPr lIns="76535" tIns="38268" rIns="76535" bIns="38268"/>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extLst>
      <p:ext uri="{BB962C8B-B14F-4D97-AF65-F5344CB8AC3E}">
        <p14:creationId xmlns:p14="http://schemas.microsoft.com/office/powerpoint/2010/main" val="1822512161"/>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a:solidFill>
                  <a:schemeClr val="bg1"/>
                </a:solidFill>
                <a:latin typeface="Droid Serif" charset="0"/>
                <a:ea typeface="Droid Serif" charset="0"/>
                <a:cs typeface="Droid Serif" charset="0"/>
              </a:defRPr>
            </a:lvl1pPr>
          </a:lstStyle>
          <a:p>
            <a:fld id="{F0F4BC98-64DF-AB4B-9496-BC320EEBEF83}" type="datetime1">
              <a:rPr lang="en-US" smtClean="0"/>
              <a:t>9/28/2017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latin typeface="Droid Serif" charset="0"/>
                <a:ea typeface="Droid Serif" charset="0"/>
                <a:cs typeface="Droid Serif" charset="0"/>
              </a:defRPr>
            </a:lvl1pPr>
          </a:lstStyle>
          <a:p>
            <a:r>
              <a:rPr lang="en-US" dirty="0" smtClean="0"/>
              <a:t>Sample Presentation</a:t>
            </a:r>
            <a:endParaRPr lang="en-US" dirty="0"/>
          </a:p>
        </p:txBody>
      </p:sp>
    </p:spTree>
    <p:extLst>
      <p:ext uri="{BB962C8B-B14F-4D97-AF65-F5344CB8AC3E}">
        <p14:creationId xmlns:p14="http://schemas.microsoft.com/office/powerpoint/2010/main" val="1380086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7" r:id="rId4"/>
    <p:sldLayoutId id="2147483658" r:id="rId5"/>
    <p:sldLayoutId id="2147483659" r:id="rId6"/>
    <p:sldLayoutId id="2147483661" r:id="rId7"/>
    <p:sldLayoutId id="2147483662" r:id="rId8"/>
    <p:sldLayoutId id="2147483663" r:id="rId9"/>
    <p:sldLayoutId id="2147483664" r:id="rId10"/>
  </p:sldLayoutIdLst>
  <p:hf hdr="0"/>
  <p:txStyles>
    <p:titleStyle>
      <a:lvl1pPr algn="l" defTabSz="914400" rtl="0" eaLnBrk="1" latinLnBrk="0" hangingPunct="1">
        <a:lnSpc>
          <a:spcPct val="100000"/>
        </a:lnSpc>
        <a:spcBef>
          <a:spcPct val="0"/>
        </a:spcBef>
        <a:buNone/>
        <a:defRPr sz="4400" b="1" i="0" kern="1200">
          <a:solidFill>
            <a:srgbClr val="0D1B40"/>
          </a:solidFill>
          <a:latin typeface="Geomanist Ultra" charset="0"/>
          <a:ea typeface="Geomanist Ultra" charset="0"/>
          <a:cs typeface="Geomanist Ultra" charset="0"/>
        </a:defRPr>
      </a:lvl1pPr>
    </p:titleStyle>
    <p:bodyStyle>
      <a:lvl1pPr marL="228600" indent="-228600" algn="l" defTabSz="914400" rtl="0" eaLnBrk="1" latinLnBrk="0" hangingPunct="1">
        <a:lnSpc>
          <a:spcPct val="150000"/>
        </a:lnSpc>
        <a:spcBef>
          <a:spcPts val="1000"/>
        </a:spcBef>
        <a:buFont typeface="Arial"/>
        <a:buChar char="•"/>
        <a:defRPr sz="2400" kern="1200">
          <a:solidFill>
            <a:schemeClr val="tx1"/>
          </a:solidFill>
          <a:latin typeface="Droid Serif" charset="0"/>
          <a:ea typeface="Droid Serif" charset="0"/>
          <a:cs typeface="Droid Serif" charset="0"/>
        </a:defRPr>
      </a:lvl1pPr>
      <a:lvl2pPr marL="685800" indent="-228600" algn="l" defTabSz="914400" rtl="0" eaLnBrk="1" latinLnBrk="0" hangingPunct="1">
        <a:lnSpc>
          <a:spcPct val="150000"/>
        </a:lnSpc>
        <a:spcBef>
          <a:spcPts val="500"/>
        </a:spcBef>
        <a:buFont typeface="Arial"/>
        <a:buChar char="•"/>
        <a:defRPr sz="2000" kern="1200">
          <a:solidFill>
            <a:schemeClr val="tx1"/>
          </a:solidFill>
          <a:latin typeface="Droid Serif" charset="0"/>
          <a:ea typeface="Droid Serif" charset="0"/>
          <a:cs typeface="Droid Serif" charset="0"/>
        </a:defRPr>
      </a:lvl2pPr>
      <a:lvl3pPr marL="1143000" indent="-228600" algn="l" defTabSz="914400" rtl="0" eaLnBrk="1" latinLnBrk="0" hangingPunct="1">
        <a:lnSpc>
          <a:spcPct val="150000"/>
        </a:lnSpc>
        <a:spcBef>
          <a:spcPts val="500"/>
        </a:spcBef>
        <a:buFont typeface="Arial"/>
        <a:buChar char="•"/>
        <a:defRPr sz="1800" kern="1200">
          <a:solidFill>
            <a:schemeClr val="tx1"/>
          </a:solidFill>
          <a:latin typeface="Droid Serif" charset="0"/>
          <a:ea typeface="Droid Serif" charset="0"/>
          <a:cs typeface="Droid Serif" charset="0"/>
        </a:defRPr>
      </a:lvl3pPr>
      <a:lvl4pPr marL="1600200" indent="-228600" algn="l" defTabSz="914400" rtl="0" eaLnBrk="1" latinLnBrk="0" hangingPunct="1">
        <a:lnSpc>
          <a:spcPct val="150000"/>
        </a:lnSpc>
        <a:spcBef>
          <a:spcPts val="500"/>
        </a:spcBef>
        <a:buFont typeface="Arial"/>
        <a:buChar char="•"/>
        <a:defRPr sz="1600" kern="1200">
          <a:solidFill>
            <a:schemeClr val="tx1"/>
          </a:solidFill>
          <a:latin typeface="Droid Serif" charset="0"/>
          <a:ea typeface="Droid Serif" charset="0"/>
          <a:cs typeface="Droid Serif" charset="0"/>
        </a:defRPr>
      </a:lvl4pPr>
      <a:lvl5pPr marL="2057400" indent="-228600" algn="l" defTabSz="914400" rtl="0" eaLnBrk="1" latinLnBrk="0" hangingPunct="1">
        <a:lnSpc>
          <a:spcPct val="150000"/>
        </a:lnSpc>
        <a:spcBef>
          <a:spcPts val="500"/>
        </a:spcBef>
        <a:buFont typeface="Arial"/>
        <a:buChar char="•"/>
        <a:defRPr sz="1400" kern="1200">
          <a:solidFill>
            <a:schemeClr val="tx1"/>
          </a:solidFill>
          <a:latin typeface="Droid Serif" charset="0"/>
          <a:ea typeface="Droid Serif" charset="0"/>
          <a:cs typeface="Droid Serif"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carducc.wordpress.com/2017/07/10/caring-for-pastors-in-closing-congregations/" TargetMode="External"/><Relationship Id="rId2" Type="http://schemas.openxmlformats.org/officeDocument/2006/relationships/hyperlink" Target="https://www.bu.edu/cpt/2016/10/28/mind-the-tiller-leading-a-church-to-closure/" TargetMode="Externa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hyperlink" Target="https://carducc.wordpress.com/2017/03/06/final-act-of-faith-closing-congregations-nurture-next-generation-of-mission/" TargetMode="External"/><Relationship Id="rId4" Type="http://schemas.openxmlformats.org/officeDocument/2006/relationships/hyperlink" Target="https://carducc.wordpress.com/2016/10/31/what-do-111-closed-congregations-tell-u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LegacyChurch@ucc.org" TargetMode="External"/><Relationship Id="rId2" Type="http://schemas.openxmlformats.org/officeDocument/2006/relationships/hyperlink" Target="http://www.ucc.org/legacychurch"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mailto:dschoen@ucc.org" TargetMode="External"/><Relationship Id="rId4" Type="http://schemas.openxmlformats.org/officeDocument/2006/relationships/hyperlink" Target="tel:216-736-3839"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aucciim.weebly.com/contact.html" TargetMode="External"/><Relationship Id="rId2" Type="http://schemas.openxmlformats.org/officeDocument/2006/relationships/hyperlink" Target="mailto:howard.hawkins@ucfunds.org" TargetMode="Externa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ucc.org/new-beginnings" TargetMode="External"/><Relationship Id="rId2" Type="http://schemas.openxmlformats.org/officeDocument/2006/relationships/hyperlink" Target="mailto:info@cblf.org" TargetMode="External"/><Relationship Id="rId1" Type="http://schemas.openxmlformats.org/officeDocument/2006/relationships/slideLayout" Target="../slideLayouts/slideLayout2.xml"/><Relationship Id="rId4" Type="http://schemas.openxmlformats.org/officeDocument/2006/relationships/hyperlink" Target="http://www.progressiverenewal.or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Ministry in Times of Church Discernment and Closure:…"/>
          <p:cNvSpPr txBox="1">
            <a:spLocks noGrp="1"/>
          </p:cNvSpPr>
          <p:nvPr>
            <p:ph type="ctrTitle"/>
          </p:nvPr>
        </p:nvSpPr>
        <p:spPr>
          <a:xfrm>
            <a:off x="1666875" y="1125141"/>
            <a:ext cx="9083446" cy="2321719"/>
          </a:xfrm>
          <a:prstGeom prst="rect">
            <a:avLst/>
          </a:prstGeom>
        </p:spPr>
        <p:txBody>
          <a:bodyPr>
            <a:normAutofit/>
          </a:bodyPr>
          <a:lstStyle/>
          <a:p>
            <a:pPr defTabSz="312943">
              <a:defRPr sz="5119"/>
            </a:pPr>
            <a:r>
              <a:rPr sz="3600" dirty="0"/>
              <a:t>Ministry in Times of Church Discernment and Closure: </a:t>
            </a:r>
            <a:r>
              <a:rPr lang="en-US" sz="3600" dirty="0" smtClean="0"/>
              <a:t/>
            </a:r>
            <a:br>
              <a:rPr lang="en-US" sz="3600" dirty="0" smtClean="0"/>
            </a:br>
            <a:endParaRPr sz="3600" dirty="0"/>
          </a:p>
          <a:p>
            <a:pPr defTabSz="312943">
              <a:defRPr sz="5119"/>
            </a:pPr>
            <a:r>
              <a:rPr sz="2400" dirty="0"/>
              <a:t>Webinar for Intentional Interim Ministers</a:t>
            </a:r>
          </a:p>
        </p:txBody>
      </p:sp>
      <p:sp>
        <p:nvSpPr>
          <p:cNvPr id="151" name="Originally Presented…"/>
          <p:cNvSpPr txBox="1">
            <a:spLocks noGrp="1"/>
          </p:cNvSpPr>
          <p:nvPr>
            <p:ph type="subTitle" sz="quarter" idx="1"/>
          </p:nvPr>
        </p:nvSpPr>
        <p:spPr>
          <a:xfrm>
            <a:off x="1238250" y="3911203"/>
            <a:ext cx="9810750" cy="803672"/>
          </a:xfrm>
          <a:prstGeom prst="rect">
            <a:avLst/>
          </a:prstGeom>
        </p:spPr>
        <p:txBody>
          <a:bodyPr>
            <a:noAutofit/>
          </a:bodyPr>
          <a:lstStyle/>
          <a:p>
            <a:pPr defTabSz="259156">
              <a:defRPr sz="3391"/>
            </a:pPr>
            <a:r>
              <a:rPr lang="en-US" sz="2800" b="1" dirty="0" smtClean="0"/>
              <a:t>Living Legacy: Church Legacy and Closure Workbook</a:t>
            </a:r>
            <a:br>
              <a:rPr lang="en-US" sz="2800" b="1" dirty="0" smtClean="0"/>
            </a:br>
            <a:r>
              <a:rPr lang="en-US" sz="2800" b="1" dirty="0" smtClean="0"/>
              <a:t>Presenter: David Schoen</a:t>
            </a:r>
            <a:endParaRPr sz="2800" b="1" dirty="0"/>
          </a:p>
        </p:txBody>
      </p:sp>
    </p:spTree>
    <p:extLst>
      <p:ext uri="{BB962C8B-B14F-4D97-AF65-F5344CB8AC3E}">
        <p14:creationId xmlns:p14="http://schemas.microsoft.com/office/powerpoint/2010/main" val="3415043933"/>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Church Legacy and Church Closure </a:t>
            </a:r>
            <a:br>
              <a:rPr lang="en-US" dirty="0"/>
            </a:br>
            <a:endParaRPr lang="en-US" dirty="0"/>
          </a:p>
        </p:txBody>
      </p:sp>
      <p:sp>
        <p:nvSpPr>
          <p:cNvPr id="3" name="Content Placeholder 2"/>
          <p:cNvSpPr>
            <a:spLocks noGrp="1"/>
          </p:cNvSpPr>
          <p:nvPr>
            <p:ph idx="1"/>
          </p:nvPr>
        </p:nvSpPr>
        <p:spPr>
          <a:xfrm>
            <a:off x="588579" y="1167014"/>
            <a:ext cx="5444357" cy="5009949"/>
          </a:xfrm>
        </p:spPr>
        <p:txBody>
          <a:bodyPr>
            <a:noAutofit/>
          </a:bodyPr>
          <a:lstStyle/>
          <a:p>
            <a:r>
              <a:rPr lang="en-US" sz="1800" dirty="0"/>
              <a:t>When a big tree falls it can provide a stage for new life. </a:t>
            </a:r>
            <a:r>
              <a:rPr lang="en-US" sz="1800" dirty="0" smtClean="0"/>
              <a:t>Those </a:t>
            </a:r>
            <a:r>
              <a:rPr lang="en-US" sz="1800" dirty="0"/>
              <a:t>fallen tree trunks are called </a:t>
            </a:r>
            <a:r>
              <a:rPr lang="en-US" sz="1800" b="1" dirty="0"/>
              <a:t>N</a:t>
            </a:r>
            <a:r>
              <a:rPr lang="en-US" sz="1800" b="1" dirty="0" smtClean="0"/>
              <a:t>urse </a:t>
            </a:r>
            <a:r>
              <a:rPr lang="en-US" sz="1800" b="1" dirty="0"/>
              <a:t>L</a:t>
            </a:r>
            <a:r>
              <a:rPr lang="en-US" sz="1800" b="1" dirty="0" smtClean="0"/>
              <a:t>ogs</a:t>
            </a:r>
            <a:r>
              <a:rPr lang="en-US" sz="1800" dirty="0"/>
              <a:t>. </a:t>
            </a:r>
            <a:r>
              <a:rPr lang="en-US" sz="1800" dirty="0" smtClean="0"/>
              <a:t>Tree </a:t>
            </a:r>
            <a:r>
              <a:rPr lang="en-US" sz="1800" dirty="0"/>
              <a:t>seedlings </a:t>
            </a:r>
            <a:r>
              <a:rPr lang="en-US" sz="1800" dirty="0" smtClean="0"/>
              <a:t>growing </a:t>
            </a:r>
            <a:r>
              <a:rPr lang="en-US" sz="1800" dirty="0"/>
              <a:t>on nurse logs do better than plants on the forest floor because they are closer to sunlight and feed on rich nurse log </a:t>
            </a:r>
            <a:r>
              <a:rPr lang="en-US" sz="1800" dirty="0" smtClean="0"/>
              <a:t>nutrients, minerals</a:t>
            </a:r>
            <a:r>
              <a:rPr lang="en-US" sz="1800" dirty="0"/>
              <a:t>, moisture, and warmth from the decaying </a:t>
            </a:r>
            <a:r>
              <a:rPr lang="en-US" sz="1800" dirty="0" smtClean="0"/>
              <a:t>trunk</a:t>
            </a:r>
          </a:p>
          <a:p>
            <a:r>
              <a:rPr lang="en-US" sz="1800" dirty="0"/>
              <a:t>In closing many congregations faithfully </a:t>
            </a:r>
            <a:r>
              <a:rPr lang="en-US" sz="1800" dirty="0" smtClean="0"/>
              <a:t>provide a </a:t>
            </a:r>
            <a:r>
              <a:rPr lang="en-US" sz="1800" dirty="0"/>
              <a:t>missional legacy that can provide a stage for new life, nurturing the growth of many other ministries including the planting of new congregations</a:t>
            </a:r>
            <a:r>
              <a:rPr lang="en-US" sz="1800" dirty="0" smtClean="0"/>
              <a:t>.</a:t>
            </a:r>
            <a:endParaRPr lang="en-US" sz="1800" dirty="0"/>
          </a:p>
        </p:txBody>
      </p:sp>
      <p:sp>
        <p:nvSpPr>
          <p:cNvPr id="4" name="Date Placeholder 3"/>
          <p:cNvSpPr>
            <a:spLocks noGrp="1"/>
          </p:cNvSpPr>
          <p:nvPr>
            <p:ph type="dt" sz="half" idx="10"/>
          </p:nvPr>
        </p:nvSpPr>
        <p:spPr/>
        <p:txBody>
          <a:bodyPr/>
          <a:lstStyle/>
          <a:p>
            <a:fld id="{60036958-9EDC-9E49-AA82-CE437101FE64}" type="datetime1">
              <a:rPr lang="en-US" smtClean="0"/>
              <a:t>9/28/2017</a:t>
            </a:fld>
            <a:endParaRPr lang="en-US" dirty="0"/>
          </a:p>
        </p:txBody>
      </p:sp>
      <p:sp>
        <p:nvSpPr>
          <p:cNvPr id="5" name="Footer Placeholder 4"/>
          <p:cNvSpPr>
            <a:spLocks noGrp="1"/>
          </p:cNvSpPr>
          <p:nvPr>
            <p:ph type="ftr" sz="quarter" idx="11"/>
          </p:nvPr>
        </p:nvSpPr>
        <p:spPr/>
        <p:txBody>
          <a:bodyPr/>
          <a:lstStyle/>
          <a:p>
            <a:r>
              <a:rPr lang="en-US" dirty="0"/>
              <a:t>Ministry in Times of Church Discernment and </a:t>
            </a:r>
            <a:r>
              <a:rPr lang="en-US" dirty="0" smtClean="0"/>
              <a:t>Closure</a:t>
            </a:r>
            <a:endParaRPr lang="en-US" dirty="0"/>
          </a:p>
        </p:txBody>
      </p:sp>
      <p:sp>
        <p:nvSpPr>
          <p:cNvPr id="6" name="Slide Number Placeholder 5"/>
          <p:cNvSpPr>
            <a:spLocks noGrp="1"/>
          </p:cNvSpPr>
          <p:nvPr>
            <p:ph type="sldNum" sz="quarter" idx="4"/>
          </p:nvPr>
        </p:nvSpPr>
        <p:spPr/>
        <p:txBody>
          <a:bodyPr/>
          <a:lstStyle/>
          <a:p>
            <a:fld id="{DE257D84-577C-4348-B588-CB66FFAAAE85}" type="slidenum">
              <a:rPr lang="en-US" smtClean="0"/>
              <a:pPr/>
              <a:t>10</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2936" y="1566405"/>
            <a:ext cx="5686097" cy="4090673"/>
          </a:xfrm>
          <a:prstGeom prst="rect">
            <a:avLst/>
          </a:prstGeom>
        </p:spPr>
      </p:pic>
    </p:spTree>
    <p:extLst>
      <p:ext uri="{BB962C8B-B14F-4D97-AF65-F5344CB8AC3E}">
        <p14:creationId xmlns:p14="http://schemas.microsoft.com/office/powerpoint/2010/main" val="32483036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Using the Living Legacy Workbook</a:t>
            </a:r>
            <a:br>
              <a:rPr lang="en-US" dirty="0"/>
            </a:br>
            <a:endParaRPr lang="en-US" dirty="0"/>
          </a:p>
        </p:txBody>
      </p:sp>
      <p:sp>
        <p:nvSpPr>
          <p:cNvPr id="3" name="Content Placeholder 2"/>
          <p:cNvSpPr>
            <a:spLocks noGrp="1"/>
          </p:cNvSpPr>
          <p:nvPr>
            <p:ph idx="1"/>
          </p:nvPr>
        </p:nvSpPr>
        <p:spPr>
          <a:xfrm>
            <a:off x="838200" y="2153806"/>
            <a:ext cx="10515600" cy="4202544"/>
          </a:xfrm>
        </p:spPr>
        <p:txBody>
          <a:bodyPr>
            <a:normAutofit/>
          </a:bodyPr>
          <a:lstStyle/>
          <a:p>
            <a:r>
              <a:rPr lang="en-US" dirty="0" smtClean="0"/>
              <a:t>Congregation was founded in the 1960’s</a:t>
            </a:r>
          </a:p>
          <a:p>
            <a:pPr lvl="1"/>
            <a:r>
              <a:rPr lang="en-US" dirty="0" smtClean="0"/>
              <a:t>In 2015, 48 Members and 15 in Worship Attendance</a:t>
            </a:r>
          </a:p>
          <a:p>
            <a:r>
              <a:rPr lang="en-US" dirty="0" smtClean="0"/>
              <a:t>Legacy Group was created to make recommendations to Church Council</a:t>
            </a:r>
          </a:p>
          <a:p>
            <a:r>
              <a:rPr lang="en-US" dirty="0" smtClean="0"/>
              <a:t>Congregation </a:t>
            </a:r>
            <a:r>
              <a:rPr lang="en-US" dirty="0"/>
              <a:t>began studying Living Legacy in </a:t>
            </a:r>
            <a:r>
              <a:rPr lang="en-US" dirty="0" smtClean="0"/>
              <a:t>2015</a:t>
            </a:r>
          </a:p>
          <a:p>
            <a:r>
              <a:rPr lang="en-US" dirty="0" smtClean="0"/>
              <a:t>Congregation was in touch with their Association/Conference</a:t>
            </a:r>
          </a:p>
          <a:p>
            <a:r>
              <a:rPr lang="en-US" dirty="0" smtClean="0"/>
              <a:t>Congregation employed an attorney and real estate agent</a:t>
            </a:r>
          </a:p>
          <a:p>
            <a:endParaRPr lang="en-US" dirty="0"/>
          </a:p>
        </p:txBody>
      </p:sp>
      <p:sp>
        <p:nvSpPr>
          <p:cNvPr id="4" name="Date Placeholder 3"/>
          <p:cNvSpPr>
            <a:spLocks noGrp="1"/>
          </p:cNvSpPr>
          <p:nvPr>
            <p:ph type="dt" sz="half" idx="10"/>
          </p:nvPr>
        </p:nvSpPr>
        <p:spPr/>
        <p:txBody>
          <a:bodyPr/>
          <a:lstStyle/>
          <a:p>
            <a:fld id="{60036958-9EDC-9E49-AA82-CE437101FE64}" type="datetime1">
              <a:rPr lang="en-US" smtClean="0"/>
              <a:t>9/28/2017</a:t>
            </a:fld>
            <a:endParaRPr lang="en-US" dirty="0"/>
          </a:p>
        </p:txBody>
      </p:sp>
      <p:sp>
        <p:nvSpPr>
          <p:cNvPr id="5" name="Footer Placeholder 4"/>
          <p:cNvSpPr>
            <a:spLocks noGrp="1"/>
          </p:cNvSpPr>
          <p:nvPr>
            <p:ph type="ftr" sz="quarter" idx="11"/>
          </p:nvPr>
        </p:nvSpPr>
        <p:spPr/>
        <p:txBody>
          <a:bodyPr/>
          <a:lstStyle/>
          <a:p>
            <a:r>
              <a:rPr lang="en-US" dirty="0"/>
              <a:t>Ministry in Times of Church Discernment and </a:t>
            </a:r>
            <a:r>
              <a:rPr lang="en-US" dirty="0" smtClean="0"/>
              <a:t>Closure</a:t>
            </a:r>
            <a:endParaRPr lang="en-US" dirty="0"/>
          </a:p>
        </p:txBody>
      </p:sp>
      <p:sp>
        <p:nvSpPr>
          <p:cNvPr id="6" name="Slide Number Placeholder 5"/>
          <p:cNvSpPr>
            <a:spLocks noGrp="1"/>
          </p:cNvSpPr>
          <p:nvPr>
            <p:ph type="sldNum" sz="quarter" idx="4"/>
          </p:nvPr>
        </p:nvSpPr>
        <p:spPr/>
        <p:txBody>
          <a:bodyPr/>
          <a:lstStyle/>
          <a:p>
            <a:fld id="{DE257D84-577C-4348-B588-CB66FFAAAE85}" type="slidenum">
              <a:rPr lang="en-US" smtClean="0"/>
              <a:pPr/>
              <a:t>11</a:t>
            </a:fld>
            <a:endParaRPr lang="en-US" dirty="0"/>
          </a:p>
        </p:txBody>
      </p:sp>
      <p:sp>
        <p:nvSpPr>
          <p:cNvPr id="7" name="Subtitle 6"/>
          <p:cNvSpPr>
            <a:spLocks noGrp="1"/>
          </p:cNvSpPr>
          <p:nvPr>
            <p:ph type="subTitle" idx="12"/>
          </p:nvPr>
        </p:nvSpPr>
        <p:spPr/>
        <p:txBody>
          <a:bodyPr/>
          <a:lstStyle/>
          <a:p>
            <a:r>
              <a:rPr lang="en-US" dirty="0">
                <a:solidFill>
                  <a:srgbClr val="C00000"/>
                </a:solidFill>
              </a:rPr>
              <a:t>A Congregation Case Study on Closure and Legacy</a:t>
            </a:r>
          </a:p>
          <a:p>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4109" y="515006"/>
            <a:ext cx="2262656" cy="2918827"/>
          </a:xfrm>
          <a:prstGeom prst="rect">
            <a:avLst/>
          </a:prstGeom>
        </p:spPr>
      </p:pic>
    </p:spTree>
    <p:extLst>
      <p:ext uri="{BB962C8B-B14F-4D97-AF65-F5344CB8AC3E}">
        <p14:creationId xmlns:p14="http://schemas.microsoft.com/office/powerpoint/2010/main" val="10965486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Using the Living Legacy Workbook</a:t>
            </a:r>
            <a:br>
              <a:rPr lang="en-US" dirty="0"/>
            </a:br>
            <a:endParaRPr lang="en-US" dirty="0"/>
          </a:p>
        </p:txBody>
      </p:sp>
      <p:sp>
        <p:nvSpPr>
          <p:cNvPr id="3" name="Content Placeholder 2"/>
          <p:cNvSpPr>
            <a:spLocks noGrp="1"/>
          </p:cNvSpPr>
          <p:nvPr>
            <p:ph idx="1"/>
          </p:nvPr>
        </p:nvSpPr>
        <p:spPr/>
        <p:txBody>
          <a:bodyPr>
            <a:normAutofit fontScale="62500" lnSpcReduction="20000"/>
          </a:bodyPr>
          <a:lstStyle/>
          <a:p>
            <a:r>
              <a:rPr lang="en-US" sz="3400" dirty="0" smtClean="0"/>
              <a:t>Congregation had a buyer for real estate ready to close in February, 2016</a:t>
            </a:r>
          </a:p>
          <a:p>
            <a:r>
              <a:rPr lang="en-US" sz="3400" dirty="0" smtClean="0"/>
              <a:t>Church and Attorney worked to settle outstanding debts, payments and obligations</a:t>
            </a:r>
          </a:p>
          <a:p>
            <a:r>
              <a:rPr lang="en-US" sz="3400" dirty="0"/>
              <a:t>Pastors contacted the national ministries in January 2016 with Legacy </a:t>
            </a:r>
            <a:r>
              <a:rPr lang="en-US" sz="3400" dirty="0" smtClean="0"/>
              <a:t>questions </a:t>
            </a:r>
            <a:br>
              <a:rPr lang="en-US" sz="3400" dirty="0" smtClean="0"/>
            </a:br>
            <a:r>
              <a:rPr lang="en-US" sz="3400" dirty="0" smtClean="0">
                <a:solidFill>
                  <a:srgbClr val="FF0000"/>
                </a:solidFill>
              </a:rPr>
              <a:t>Reminder</a:t>
            </a:r>
            <a:r>
              <a:rPr lang="en-US" sz="3400" dirty="0" smtClean="0"/>
              <a:t> – only tax-exempt organizations can receive income from church legacy assets </a:t>
            </a:r>
          </a:p>
          <a:p>
            <a:r>
              <a:rPr lang="en-US" sz="3200" dirty="0"/>
              <a:t>Legacy group and pastors contacted United Church Funds for legacy investment </a:t>
            </a:r>
            <a:r>
              <a:rPr lang="en-US" sz="3200" dirty="0" smtClean="0"/>
              <a:t>information</a:t>
            </a:r>
          </a:p>
          <a:p>
            <a:r>
              <a:rPr lang="en-US" sz="3400" dirty="0" smtClean="0"/>
              <a:t>A Legacy Covenant and process was developed by pastors and legacy group</a:t>
            </a:r>
          </a:p>
          <a:p>
            <a:endParaRPr lang="en-US" sz="3400" dirty="0" smtClean="0"/>
          </a:p>
          <a:p>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fld id="{60036958-9EDC-9E49-AA82-CE437101FE64}" type="datetime1">
              <a:rPr lang="en-US" smtClean="0"/>
              <a:t>9/28/2017</a:t>
            </a:fld>
            <a:endParaRPr lang="en-US" dirty="0"/>
          </a:p>
        </p:txBody>
      </p:sp>
      <p:sp>
        <p:nvSpPr>
          <p:cNvPr id="5" name="Footer Placeholder 4"/>
          <p:cNvSpPr>
            <a:spLocks noGrp="1"/>
          </p:cNvSpPr>
          <p:nvPr>
            <p:ph type="ftr" sz="quarter" idx="11"/>
          </p:nvPr>
        </p:nvSpPr>
        <p:spPr/>
        <p:txBody>
          <a:bodyPr/>
          <a:lstStyle/>
          <a:p>
            <a:r>
              <a:rPr lang="en-US" dirty="0"/>
              <a:t>Ministry in Times of Church Discernment and </a:t>
            </a:r>
            <a:r>
              <a:rPr lang="en-US" dirty="0" smtClean="0"/>
              <a:t>Closure</a:t>
            </a:r>
            <a:endParaRPr lang="en-US" dirty="0"/>
          </a:p>
        </p:txBody>
      </p:sp>
      <p:sp>
        <p:nvSpPr>
          <p:cNvPr id="6" name="Slide Number Placeholder 5"/>
          <p:cNvSpPr>
            <a:spLocks noGrp="1"/>
          </p:cNvSpPr>
          <p:nvPr>
            <p:ph type="sldNum" sz="quarter" idx="4"/>
          </p:nvPr>
        </p:nvSpPr>
        <p:spPr/>
        <p:txBody>
          <a:bodyPr/>
          <a:lstStyle/>
          <a:p>
            <a:fld id="{DE257D84-577C-4348-B588-CB66FFAAAE85}" type="slidenum">
              <a:rPr lang="en-US" smtClean="0"/>
              <a:pPr/>
              <a:t>12</a:t>
            </a:fld>
            <a:endParaRPr lang="en-US" dirty="0"/>
          </a:p>
        </p:txBody>
      </p:sp>
      <p:sp>
        <p:nvSpPr>
          <p:cNvPr id="7" name="Subtitle 6"/>
          <p:cNvSpPr>
            <a:spLocks noGrp="1"/>
          </p:cNvSpPr>
          <p:nvPr>
            <p:ph type="subTitle" idx="12"/>
          </p:nvPr>
        </p:nvSpPr>
        <p:spPr/>
        <p:txBody>
          <a:bodyPr/>
          <a:lstStyle/>
          <a:p>
            <a:r>
              <a:rPr lang="en-US" dirty="0">
                <a:solidFill>
                  <a:srgbClr val="C00000"/>
                </a:solidFill>
              </a:rPr>
              <a:t>A Congregation Case Study</a:t>
            </a:r>
          </a:p>
          <a:p>
            <a:endParaRPr lang="en-US" dirty="0"/>
          </a:p>
        </p:txBody>
      </p:sp>
    </p:spTree>
    <p:extLst>
      <p:ext uri="{BB962C8B-B14F-4D97-AF65-F5344CB8AC3E}">
        <p14:creationId xmlns:p14="http://schemas.microsoft.com/office/powerpoint/2010/main" val="13294831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Using Living Legacy Resource</a:t>
            </a:r>
            <a:br>
              <a:rPr lang="en-US" dirty="0"/>
            </a:br>
            <a:endParaRPr lang="en-US" dirty="0"/>
          </a:p>
        </p:txBody>
      </p:sp>
      <p:sp>
        <p:nvSpPr>
          <p:cNvPr id="3" name="Content Placeholder 2"/>
          <p:cNvSpPr>
            <a:spLocks noGrp="1"/>
          </p:cNvSpPr>
          <p:nvPr>
            <p:ph idx="1"/>
          </p:nvPr>
        </p:nvSpPr>
        <p:spPr/>
        <p:txBody>
          <a:bodyPr>
            <a:normAutofit fontScale="55000" lnSpcReduction="20000"/>
          </a:bodyPr>
          <a:lstStyle/>
          <a:p>
            <a:r>
              <a:rPr lang="en-US" i="1" dirty="0"/>
              <a:t> </a:t>
            </a:r>
            <a:r>
              <a:rPr lang="en-US" sz="2500" i="1" dirty="0" smtClean="0"/>
              <a:t>The (congregation) established </a:t>
            </a:r>
            <a:r>
              <a:rPr lang="en-US" sz="2500" i="1" dirty="0"/>
              <a:t>these purposes shortly after it had its first worship </a:t>
            </a:r>
            <a:r>
              <a:rPr lang="en-US" sz="2500" i="1" dirty="0" smtClean="0"/>
              <a:t>service: share </a:t>
            </a:r>
            <a:r>
              <a:rPr lang="en-US" sz="2500" i="1" dirty="0"/>
              <a:t>in the worship of </a:t>
            </a:r>
            <a:r>
              <a:rPr lang="en-US" sz="2500" i="1" dirty="0" smtClean="0"/>
              <a:t>God, provide </a:t>
            </a:r>
            <a:r>
              <a:rPr lang="en-US" sz="2500" i="1" dirty="0"/>
              <a:t>Christian nurture for our </a:t>
            </a:r>
            <a:r>
              <a:rPr lang="en-US" sz="2500" i="1" dirty="0" smtClean="0"/>
              <a:t>children,</a:t>
            </a:r>
            <a:r>
              <a:rPr lang="en-US" sz="2500" i="1" dirty="0"/>
              <a:t> </a:t>
            </a:r>
            <a:r>
              <a:rPr lang="en-US" sz="2500" i="1" dirty="0" smtClean="0"/>
              <a:t>grow </a:t>
            </a:r>
            <a:r>
              <a:rPr lang="en-US" sz="2500" i="1" dirty="0"/>
              <a:t>in discipleship through </a:t>
            </a:r>
            <a:r>
              <a:rPr lang="en-US" sz="2500" i="1" dirty="0" smtClean="0"/>
              <a:t>study, minister </a:t>
            </a:r>
            <a:r>
              <a:rPr lang="en-US" sz="2500" i="1" dirty="0"/>
              <a:t>to each </a:t>
            </a:r>
            <a:r>
              <a:rPr lang="en-US" sz="2500" i="1" dirty="0" smtClean="0"/>
              <a:t>other, serve </a:t>
            </a:r>
            <a:r>
              <a:rPr lang="en-US" sz="2500" i="1" dirty="0"/>
              <a:t>the welfare of our </a:t>
            </a:r>
            <a:r>
              <a:rPr lang="en-US" sz="2500" i="1" dirty="0" smtClean="0"/>
              <a:t>community, proclaim </a:t>
            </a:r>
            <a:r>
              <a:rPr lang="en-US" sz="2500" i="1" dirty="0"/>
              <a:t>the gospel of God's love to all </a:t>
            </a:r>
            <a:r>
              <a:rPr lang="en-US" sz="2500" i="1" dirty="0" smtClean="0"/>
              <a:t>people, strive </a:t>
            </a:r>
            <a:r>
              <a:rPr lang="en-US" sz="2500" i="1" dirty="0"/>
              <a:t>for justice and peace</a:t>
            </a:r>
          </a:p>
          <a:p>
            <a:r>
              <a:rPr lang="en-US" sz="2500" i="1" dirty="0"/>
              <a:t>During its 55 years of ministry, the congregation has demonstrated the importance of coming together in community to support one another during worship, fellowship, study, and actions  that take this spirit into the world</a:t>
            </a:r>
            <a:r>
              <a:rPr lang="en-US" sz="2500" i="1" dirty="0" smtClean="0"/>
              <a:t>.</a:t>
            </a:r>
          </a:p>
          <a:p>
            <a:r>
              <a:rPr lang="en-US" sz="2500" i="1" dirty="0" smtClean="0"/>
              <a:t> </a:t>
            </a:r>
            <a:r>
              <a:rPr lang="en-US" sz="2500" i="1" dirty="0"/>
              <a:t>We want to perpetuate those same values, which we have developed throughout our history.  With our legacy, we can expand our reach beyond </a:t>
            </a:r>
            <a:r>
              <a:rPr lang="en-US" sz="2500" i="1" dirty="0" smtClean="0"/>
              <a:t>our church to the community, </a:t>
            </a:r>
            <a:r>
              <a:rPr lang="en-US" sz="2500" i="1" dirty="0"/>
              <a:t>the </a:t>
            </a:r>
            <a:r>
              <a:rPr lang="en-US" sz="2500" i="1" dirty="0" smtClean="0"/>
              <a:t>State, </a:t>
            </a:r>
            <a:r>
              <a:rPr lang="en-US" sz="2500" i="1" dirty="0"/>
              <a:t>the USA, and around the globe. We have the opportunity </a:t>
            </a:r>
            <a:r>
              <a:rPr lang="en-US" sz="2500" i="1" dirty="0" smtClean="0"/>
              <a:t>to: Feed </a:t>
            </a:r>
            <a:r>
              <a:rPr lang="en-US" sz="2500" i="1" dirty="0"/>
              <a:t>the </a:t>
            </a:r>
            <a:r>
              <a:rPr lang="en-US" sz="2500" i="1" dirty="0" smtClean="0"/>
              <a:t>hungry,</a:t>
            </a:r>
            <a:r>
              <a:rPr lang="en-US" sz="2500" i="1" dirty="0"/>
              <a:t> </a:t>
            </a:r>
            <a:r>
              <a:rPr lang="en-US" sz="2500" i="1" dirty="0" smtClean="0"/>
              <a:t>Provide </a:t>
            </a:r>
            <a:r>
              <a:rPr lang="en-US" sz="2500" i="1" dirty="0"/>
              <a:t>housing and </a:t>
            </a:r>
            <a:r>
              <a:rPr lang="en-US" sz="2500" i="1" dirty="0" smtClean="0"/>
              <a:t>homes, Improve healthcare, Foster </a:t>
            </a:r>
            <a:r>
              <a:rPr lang="en-US" sz="2500" i="1" dirty="0"/>
              <a:t>educational opportunities for all God’s </a:t>
            </a:r>
            <a:r>
              <a:rPr lang="en-US" sz="2500" i="1" dirty="0" smtClean="0"/>
              <a:t>children, Generate </a:t>
            </a:r>
            <a:r>
              <a:rPr lang="en-US" sz="2500" i="1" dirty="0"/>
              <a:t>new ministries for justice and </a:t>
            </a:r>
            <a:r>
              <a:rPr lang="en-US" sz="2500" i="1" dirty="0" smtClean="0"/>
              <a:t>peace</a:t>
            </a:r>
          </a:p>
          <a:p>
            <a:r>
              <a:rPr lang="en-US" sz="2500" i="1" dirty="0"/>
              <a:t>While recognizing that the church of the early 21</a:t>
            </a:r>
            <a:r>
              <a:rPr lang="en-US" sz="2500" i="1" baseline="30000" dirty="0"/>
              <a:t>st</a:t>
            </a:r>
            <a:r>
              <a:rPr lang="en-US" sz="2500" i="1" dirty="0"/>
              <a:t> century and beyond will differ greatly from the church of the mid 20</a:t>
            </a:r>
            <a:r>
              <a:rPr lang="en-US" sz="2500" i="1" baseline="30000" dirty="0"/>
              <a:t>th</a:t>
            </a:r>
            <a:r>
              <a:rPr lang="en-US" sz="2500" i="1" dirty="0"/>
              <a:t> century, </a:t>
            </a:r>
            <a:r>
              <a:rPr lang="en-US" sz="2500" i="1" dirty="0" smtClean="0"/>
              <a:t>we seek </a:t>
            </a:r>
            <a:r>
              <a:rPr lang="en-US" sz="2500" i="1" dirty="0"/>
              <a:t>to support the evolving organizational structures and new mechanisms for the delivery of those values that support our original </a:t>
            </a:r>
            <a:r>
              <a:rPr lang="en-US" sz="2500" i="1" dirty="0" smtClean="0"/>
              <a:t>purpose.</a:t>
            </a:r>
          </a:p>
        </p:txBody>
      </p:sp>
      <p:sp>
        <p:nvSpPr>
          <p:cNvPr id="4" name="Date Placeholder 3"/>
          <p:cNvSpPr>
            <a:spLocks noGrp="1"/>
          </p:cNvSpPr>
          <p:nvPr>
            <p:ph type="dt" sz="half" idx="10"/>
          </p:nvPr>
        </p:nvSpPr>
        <p:spPr/>
        <p:txBody>
          <a:bodyPr/>
          <a:lstStyle/>
          <a:p>
            <a:fld id="{60036958-9EDC-9E49-AA82-CE437101FE64}" type="datetime1">
              <a:rPr lang="en-US" smtClean="0"/>
              <a:t>9/28/2017</a:t>
            </a:fld>
            <a:endParaRPr lang="en-US" dirty="0"/>
          </a:p>
        </p:txBody>
      </p:sp>
      <p:sp>
        <p:nvSpPr>
          <p:cNvPr id="5" name="Footer Placeholder 4"/>
          <p:cNvSpPr>
            <a:spLocks noGrp="1"/>
          </p:cNvSpPr>
          <p:nvPr>
            <p:ph type="ftr" sz="quarter" idx="11"/>
          </p:nvPr>
        </p:nvSpPr>
        <p:spPr/>
        <p:txBody>
          <a:bodyPr/>
          <a:lstStyle/>
          <a:p>
            <a:r>
              <a:rPr lang="en-US" dirty="0"/>
              <a:t>Ministry in Times of Church Discernment and </a:t>
            </a:r>
            <a:r>
              <a:rPr lang="en-US" dirty="0" smtClean="0"/>
              <a:t>Closure</a:t>
            </a:r>
            <a:endParaRPr lang="en-US" dirty="0"/>
          </a:p>
        </p:txBody>
      </p:sp>
      <p:sp>
        <p:nvSpPr>
          <p:cNvPr id="6" name="Slide Number Placeholder 5"/>
          <p:cNvSpPr>
            <a:spLocks noGrp="1"/>
          </p:cNvSpPr>
          <p:nvPr>
            <p:ph type="sldNum" sz="quarter" idx="4"/>
          </p:nvPr>
        </p:nvSpPr>
        <p:spPr/>
        <p:txBody>
          <a:bodyPr/>
          <a:lstStyle/>
          <a:p>
            <a:fld id="{DE257D84-577C-4348-B588-CB66FFAAAE85}" type="slidenum">
              <a:rPr lang="en-US" smtClean="0"/>
              <a:pPr/>
              <a:t>13</a:t>
            </a:fld>
            <a:endParaRPr lang="en-US" dirty="0"/>
          </a:p>
        </p:txBody>
      </p:sp>
      <p:sp>
        <p:nvSpPr>
          <p:cNvPr id="7" name="Subtitle 6"/>
          <p:cNvSpPr>
            <a:spLocks noGrp="1"/>
          </p:cNvSpPr>
          <p:nvPr>
            <p:ph type="subTitle" idx="12"/>
          </p:nvPr>
        </p:nvSpPr>
        <p:spPr/>
        <p:txBody>
          <a:bodyPr/>
          <a:lstStyle/>
          <a:p>
            <a:r>
              <a:rPr lang="en-US" b="1" i="1" dirty="0" smtClean="0">
                <a:solidFill>
                  <a:srgbClr val="C00000"/>
                </a:solidFill>
              </a:rPr>
              <a:t>LEGACY </a:t>
            </a:r>
            <a:r>
              <a:rPr lang="en-US" b="1" i="1" dirty="0">
                <a:solidFill>
                  <a:srgbClr val="C00000"/>
                </a:solidFill>
              </a:rPr>
              <a:t>COVENANT Document</a:t>
            </a:r>
            <a:endParaRPr lang="en-US" i="1" dirty="0">
              <a:solidFill>
                <a:srgbClr val="C00000"/>
              </a:solidFill>
            </a:endParaRPr>
          </a:p>
          <a:p>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0428" y="73572"/>
            <a:ext cx="1782816" cy="1782816"/>
          </a:xfrm>
          <a:prstGeom prst="rect">
            <a:avLst/>
          </a:prstGeom>
        </p:spPr>
      </p:pic>
    </p:spTree>
    <p:extLst>
      <p:ext uri="{BB962C8B-B14F-4D97-AF65-F5344CB8AC3E}">
        <p14:creationId xmlns:p14="http://schemas.microsoft.com/office/powerpoint/2010/main" val="3187491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Using the Living Legacy Workbook</a:t>
            </a:r>
            <a:br>
              <a:rPr lang="en-US" dirty="0"/>
            </a:b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Based on the Legacy Covenant, the Church Council and Congregation made legacy decisions from the church real estate sale to generously support:</a:t>
            </a:r>
          </a:p>
          <a:p>
            <a:pPr lvl="1"/>
            <a:r>
              <a:rPr lang="en-US" dirty="0" smtClean="0"/>
              <a:t>Local social and human service agencies</a:t>
            </a:r>
          </a:p>
          <a:p>
            <a:pPr lvl="1"/>
            <a:r>
              <a:rPr lang="en-US" dirty="0" smtClean="0"/>
              <a:t>Conference and Wider Church organizations</a:t>
            </a:r>
          </a:p>
          <a:p>
            <a:pPr lvl="1"/>
            <a:r>
              <a:rPr lang="en-US" dirty="0" smtClean="0"/>
              <a:t>Living Legacy Endowment Fund, United Church Funds </a:t>
            </a:r>
          </a:p>
          <a:p>
            <a:r>
              <a:rPr lang="en-US" dirty="0" smtClean="0"/>
              <a:t>With the support of the Association the congregation planned their final Sunday Worship in celebration of the congregation’s legacy and for </a:t>
            </a:r>
            <a:r>
              <a:rPr lang="en-US" dirty="0" err="1" smtClean="0"/>
              <a:t>deconsecration</a:t>
            </a:r>
            <a:r>
              <a:rPr lang="en-US" dirty="0" smtClean="0"/>
              <a:t> of their building to which they invited the community and other churches.</a:t>
            </a:r>
          </a:p>
          <a:p>
            <a:r>
              <a:rPr lang="en-US" dirty="0"/>
              <a:t>Church members were given membership certificate and assisted to find new congregations </a:t>
            </a:r>
          </a:p>
          <a:p>
            <a:endParaRPr lang="en-US" dirty="0" smtClean="0"/>
          </a:p>
          <a:p>
            <a:endParaRPr lang="en-US" dirty="0"/>
          </a:p>
        </p:txBody>
      </p:sp>
      <p:sp>
        <p:nvSpPr>
          <p:cNvPr id="4" name="Date Placeholder 3"/>
          <p:cNvSpPr>
            <a:spLocks noGrp="1"/>
          </p:cNvSpPr>
          <p:nvPr>
            <p:ph type="dt" sz="half" idx="10"/>
          </p:nvPr>
        </p:nvSpPr>
        <p:spPr/>
        <p:txBody>
          <a:bodyPr/>
          <a:lstStyle/>
          <a:p>
            <a:fld id="{60036958-9EDC-9E49-AA82-CE437101FE64}" type="datetime1">
              <a:rPr lang="en-US" smtClean="0"/>
              <a:t>9/28/2017</a:t>
            </a:fld>
            <a:endParaRPr lang="en-US" dirty="0"/>
          </a:p>
        </p:txBody>
      </p:sp>
      <p:sp>
        <p:nvSpPr>
          <p:cNvPr id="5" name="Footer Placeholder 4"/>
          <p:cNvSpPr>
            <a:spLocks noGrp="1"/>
          </p:cNvSpPr>
          <p:nvPr>
            <p:ph type="ftr" sz="quarter" idx="11"/>
          </p:nvPr>
        </p:nvSpPr>
        <p:spPr/>
        <p:txBody>
          <a:bodyPr/>
          <a:lstStyle/>
          <a:p>
            <a:r>
              <a:rPr lang="en-US" dirty="0"/>
              <a:t>Ministry in Times of Church Discernment and </a:t>
            </a:r>
            <a:r>
              <a:rPr lang="en-US" dirty="0" smtClean="0"/>
              <a:t>Closure</a:t>
            </a:r>
            <a:endParaRPr lang="en-US" dirty="0"/>
          </a:p>
        </p:txBody>
      </p:sp>
      <p:sp>
        <p:nvSpPr>
          <p:cNvPr id="6" name="Slide Number Placeholder 5"/>
          <p:cNvSpPr>
            <a:spLocks noGrp="1"/>
          </p:cNvSpPr>
          <p:nvPr>
            <p:ph type="sldNum" sz="quarter" idx="4"/>
          </p:nvPr>
        </p:nvSpPr>
        <p:spPr/>
        <p:txBody>
          <a:bodyPr/>
          <a:lstStyle/>
          <a:p>
            <a:fld id="{DE257D84-577C-4348-B588-CB66FFAAAE85}" type="slidenum">
              <a:rPr lang="en-US" smtClean="0"/>
              <a:pPr/>
              <a:t>14</a:t>
            </a:fld>
            <a:endParaRPr lang="en-US" dirty="0"/>
          </a:p>
        </p:txBody>
      </p:sp>
      <p:sp>
        <p:nvSpPr>
          <p:cNvPr id="7" name="Subtitle 6"/>
          <p:cNvSpPr>
            <a:spLocks noGrp="1"/>
          </p:cNvSpPr>
          <p:nvPr>
            <p:ph type="subTitle" idx="12"/>
          </p:nvPr>
        </p:nvSpPr>
        <p:spPr/>
        <p:txBody>
          <a:bodyPr/>
          <a:lstStyle/>
          <a:p>
            <a:r>
              <a:rPr lang="en-US" dirty="0">
                <a:solidFill>
                  <a:srgbClr val="C00000"/>
                </a:solidFill>
              </a:rPr>
              <a:t>A Congregation Case Study</a:t>
            </a:r>
          </a:p>
          <a:p>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3489" y="2451083"/>
            <a:ext cx="1572609" cy="1572609"/>
          </a:xfrm>
          <a:prstGeom prst="rect">
            <a:avLst/>
          </a:prstGeom>
        </p:spPr>
      </p:pic>
    </p:spTree>
    <p:extLst>
      <p:ext uri="{BB962C8B-B14F-4D97-AF65-F5344CB8AC3E}">
        <p14:creationId xmlns:p14="http://schemas.microsoft.com/office/powerpoint/2010/main" val="38198124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Using Living Legacy Resource</a:t>
            </a:r>
            <a:br>
              <a:rPr lang="en-US" dirty="0"/>
            </a:br>
            <a:endParaRPr lang="en-US" dirty="0"/>
          </a:p>
        </p:txBody>
      </p:sp>
      <p:sp>
        <p:nvSpPr>
          <p:cNvPr id="3" name="Content Placeholder 2"/>
          <p:cNvSpPr>
            <a:spLocks noGrp="1"/>
          </p:cNvSpPr>
          <p:nvPr>
            <p:ph idx="1"/>
          </p:nvPr>
        </p:nvSpPr>
        <p:spPr/>
        <p:txBody>
          <a:bodyPr>
            <a:normAutofit lnSpcReduction="10000"/>
          </a:bodyPr>
          <a:lstStyle/>
          <a:p>
            <a:r>
              <a:rPr lang="en-US" dirty="0" smtClean="0"/>
              <a:t>Church and Legacy Process and Timeline</a:t>
            </a:r>
          </a:p>
          <a:p>
            <a:r>
              <a:rPr lang="en-US" dirty="0" smtClean="0"/>
              <a:t>Legacy and Closure Process - Two Years from 2015 through 2016</a:t>
            </a:r>
          </a:p>
          <a:p>
            <a:pPr lvl="1"/>
            <a:r>
              <a:rPr lang="en-US" dirty="0" smtClean="0"/>
              <a:t>Study and Recommendations</a:t>
            </a:r>
          </a:p>
          <a:p>
            <a:pPr lvl="1"/>
            <a:r>
              <a:rPr lang="en-US" dirty="0" smtClean="0"/>
              <a:t>Legacy Decisions, Sale, Closing Worship </a:t>
            </a:r>
          </a:p>
          <a:p>
            <a:pPr lvl="1"/>
            <a:r>
              <a:rPr lang="en-US" dirty="0" smtClean="0"/>
              <a:t>Facility clean-out, Church Records and Property distribution, Sale and Financial Settlements</a:t>
            </a:r>
          </a:p>
          <a:p>
            <a:r>
              <a:rPr lang="en-US" dirty="0" smtClean="0"/>
              <a:t>Church Council appointed small group with authority to make continuing decisions after closing worship service</a:t>
            </a:r>
          </a:p>
          <a:p>
            <a:endParaRPr lang="en-US" dirty="0" smtClean="0"/>
          </a:p>
          <a:p>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fld id="{60036958-9EDC-9E49-AA82-CE437101FE64}" type="datetime1">
              <a:rPr lang="en-US" smtClean="0"/>
              <a:t>9/28/2017</a:t>
            </a:fld>
            <a:endParaRPr lang="en-US" dirty="0"/>
          </a:p>
        </p:txBody>
      </p:sp>
      <p:sp>
        <p:nvSpPr>
          <p:cNvPr id="5" name="Footer Placeholder 4"/>
          <p:cNvSpPr>
            <a:spLocks noGrp="1"/>
          </p:cNvSpPr>
          <p:nvPr>
            <p:ph type="ftr" sz="quarter" idx="11"/>
          </p:nvPr>
        </p:nvSpPr>
        <p:spPr/>
        <p:txBody>
          <a:bodyPr/>
          <a:lstStyle/>
          <a:p>
            <a:r>
              <a:rPr lang="en-US" dirty="0"/>
              <a:t>Ministry in Times of Church Discernment and </a:t>
            </a:r>
            <a:r>
              <a:rPr lang="en-US" dirty="0" smtClean="0"/>
              <a:t>Closure</a:t>
            </a:r>
            <a:endParaRPr lang="en-US" dirty="0"/>
          </a:p>
        </p:txBody>
      </p:sp>
      <p:sp>
        <p:nvSpPr>
          <p:cNvPr id="6" name="Slide Number Placeholder 5"/>
          <p:cNvSpPr>
            <a:spLocks noGrp="1"/>
          </p:cNvSpPr>
          <p:nvPr>
            <p:ph type="sldNum" sz="quarter" idx="4"/>
          </p:nvPr>
        </p:nvSpPr>
        <p:spPr/>
        <p:txBody>
          <a:bodyPr/>
          <a:lstStyle/>
          <a:p>
            <a:fld id="{DE257D84-577C-4348-B588-CB66FFAAAE85}" type="slidenum">
              <a:rPr lang="en-US" smtClean="0"/>
              <a:pPr/>
              <a:t>15</a:t>
            </a:fld>
            <a:endParaRPr lang="en-US" dirty="0"/>
          </a:p>
        </p:txBody>
      </p:sp>
      <p:sp>
        <p:nvSpPr>
          <p:cNvPr id="7" name="Subtitle 6"/>
          <p:cNvSpPr>
            <a:spLocks noGrp="1"/>
          </p:cNvSpPr>
          <p:nvPr>
            <p:ph type="subTitle" idx="12"/>
          </p:nvPr>
        </p:nvSpPr>
        <p:spPr/>
        <p:txBody>
          <a:bodyPr/>
          <a:lstStyle/>
          <a:p>
            <a:r>
              <a:rPr lang="en-US" dirty="0">
                <a:solidFill>
                  <a:srgbClr val="C00000"/>
                </a:solidFill>
              </a:rPr>
              <a:t>A Congregation Case Study</a:t>
            </a:r>
          </a:p>
          <a:p>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5204" y="375635"/>
            <a:ext cx="2157248" cy="2157248"/>
          </a:xfrm>
          <a:prstGeom prst="rect">
            <a:avLst/>
          </a:prstGeom>
        </p:spPr>
      </p:pic>
    </p:spTree>
    <p:extLst>
      <p:ext uri="{BB962C8B-B14F-4D97-AF65-F5344CB8AC3E}">
        <p14:creationId xmlns:p14="http://schemas.microsoft.com/office/powerpoint/2010/main" val="18550650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The Role of the Legacy Pastor – Living Legacy Chapter 4 </a:t>
            </a:r>
            <a:br>
              <a:rPr lang="en-US" sz="3200" dirty="0"/>
            </a:br>
            <a:endParaRPr lang="en-US" sz="3200" dirty="0"/>
          </a:p>
        </p:txBody>
      </p:sp>
      <p:sp>
        <p:nvSpPr>
          <p:cNvPr id="3" name="Content Placeholder 2"/>
          <p:cNvSpPr>
            <a:spLocks noGrp="1"/>
          </p:cNvSpPr>
          <p:nvPr>
            <p:ph idx="1"/>
          </p:nvPr>
        </p:nvSpPr>
        <p:spPr>
          <a:xfrm>
            <a:off x="838200" y="1167014"/>
            <a:ext cx="10515600" cy="5009949"/>
          </a:xfrm>
        </p:spPr>
        <p:txBody>
          <a:bodyPr>
            <a:normAutofit fontScale="77500" lnSpcReduction="20000"/>
          </a:bodyPr>
          <a:lstStyle/>
          <a:p>
            <a:r>
              <a:rPr lang="en-US" sz="2500" dirty="0" smtClean="0"/>
              <a:t>A </a:t>
            </a:r>
            <a:r>
              <a:rPr lang="en-US" sz="2500" dirty="0"/>
              <a:t>legacy pastor will need </a:t>
            </a:r>
            <a:r>
              <a:rPr lang="en-US" sz="2500" dirty="0" smtClean="0"/>
              <a:t>sufficient </a:t>
            </a:r>
            <a:r>
              <a:rPr lang="en-US" sz="2500" dirty="0"/>
              <a:t>self-awareness, coaching, and/or spiritual direction </a:t>
            </a:r>
            <a:r>
              <a:rPr lang="en-US" sz="2500" dirty="0" smtClean="0"/>
              <a:t/>
            </a:r>
            <a:br>
              <a:rPr lang="en-US" sz="2500" dirty="0" smtClean="0"/>
            </a:br>
            <a:r>
              <a:rPr lang="en-US" sz="2500" dirty="0" smtClean="0"/>
              <a:t>so </a:t>
            </a:r>
            <a:r>
              <a:rPr lang="en-US" sz="2500" dirty="0"/>
              <a:t>as to </a:t>
            </a:r>
            <a:r>
              <a:rPr lang="en-US" sz="2500" dirty="0" smtClean="0"/>
              <a:t>not misfile </a:t>
            </a:r>
            <a:r>
              <a:rPr lang="en-US" sz="2500" dirty="0"/>
              <a:t>their underlying assessment about their own ministerial career </a:t>
            </a:r>
            <a:r>
              <a:rPr lang="en-US" sz="2500" dirty="0" smtClean="0"/>
              <a:t/>
            </a:r>
            <a:br>
              <a:rPr lang="en-US" sz="2500" dirty="0" smtClean="0"/>
            </a:br>
            <a:r>
              <a:rPr lang="en-US" sz="2500" dirty="0" smtClean="0"/>
              <a:t>into </a:t>
            </a:r>
            <a:r>
              <a:rPr lang="en-US" sz="2500" dirty="0"/>
              <a:t>the process and decisions their </a:t>
            </a:r>
            <a:r>
              <a:rPr lang="en-US" sz="2500" dirty="0" smtClean="0"/>
              <a:t>church will </a:t>
            </a:r>
            <a:r>
              <a:rPr lang="en-US" sz="2500" dirty="0"/>
              <a:t>undergo on the legacy journey</a:t>
            </a:r>
            <a:r>
              <a:rPr lang="en-US" sz="2500" dirty="0" smtClean="0"/>
              <a:t>.</a:t>
            </a:r>
          </a:p>
          <a:p>
            <a:r>
              <a:rPr lang="en-US" sz="2500" i="1" dirty="0" smtClean="0"/>
              <a:t>“ </a:t>
            </a:r>
            <a:r>
              <a:rPr lang="en-US" i="1" dirty="0" smtClean="0"/>
              <a:t>My </a:t>
            </a:r>
            <a:r>
              <a:rPr lang="en-US" i="1" dirty="0"/>
              <a:t>support came from our beloved Interim </a:t>
            </a:r>
            <a:r>
              <a:rPr lang="en-US" i="1" dirty="0" smtClean="0"/>
              <a:t>CM” – “Community </a:t>
            </a:r>
            <a:r>
              <a:rPr lang="en-US" i="1" dirty="0"/>
              <a:t>of </a:t>
            </a:r>
            <a:r>
              <a:rPr lang="en-US" i="1" dirty="0" smtClean="0"/>
              <a:t>Practice” -</a:t>
            </a:r>
            <a:br>
              <a:rPr lang="en-US" i="1" dirty="0" smtClean="0"/>
            </a:br>
            <a:r>
              <a:rPr lang="en-US" i="1" dirty="0" smtClean="0"/>
              <a:t>“ The </a:t>
            </a:r>
            <a:r>
              <a:rPr lang="en-US" i="1" dirty="0"/>
              <a:t>Collegium of Intentional Interim </a:t>
            </a:r>
            <a:r>
              <a:rPr lang="en-US" i="1" dirty="0" smtClean="0"/>
              <a:t>Ministers, </a:t>
            </a:r>
            <a:r>
              <a:rPr lang="en-US" i="1" dirty="0"/>
              <a:t>plus a couple clergy </a:t>
            </a:r>
            <a:r>
              <a:rPr lang="en-US" i="1" dirty="0" smtClean="0"/>
              <a:t>friends” -</a:t>
            </a:r>
            <a:br>
              <a:rPr lang="en-US" i="1" dirty="0" smtClean="0"/>
            </a:br>
            <a:r>
              <a:rPr lang="en-US" i="1" dirty="0" smtClean="0"/>
              <a:t>“ Spiritual </a:t>
            </a:r>
            <a:r>
              <a:rPr lang="en-US" i="1" dirty="0"/>
              <a:t>direction training; print resources; one or two capable, visionary, courageous lay </a:t>
            </a:r>
            <a:r>
              <a:rPr lang="en-US" i="1" dirty="0" smtClean="0"/>
              <a:t>leaders” – </a:t>
            </a:r>
            <a:br>
              <a:rPr lang="en-US" i="1" dirty="0" smtClean="0"/>
            </a:br>
            <a:r>
              <a:rPr lang="en-US" i="1" dirty="0" smtClean="0"/>
              <a:t>“ I </a:t>
            </a:r>
            <a:r>
              <a:rPr lang="en-US" i="1" dirty="0"/>
              <a:t>can't imagine how hard this would be with leadership that was not mature and </a:t>
            </a:r>
            <a:r>
              <a:rPr lang="en-US" i="1" dirty="0" smtClean="0"/>
              <a:t>focused”</a:t>
            </a:r>
            <a:endParaRPr lang="en-US" sz="2500" i="1" dirty="0" smtClean="0"/>
          </a:p>
          <a:p>
            <a:r>
              <a:rPr lang="en-US" sz="2500" dirty="0" smtClean="0"/>
              <a:t>Legacy Pastors have careful work to do with wider church advisors to build trust, respect, communication and transparency with congregation leaders.  </a:t>
            </a:r>
            <a:r>
              <a:rPr lang="en-US" sz="2500" dirty="0"/>
              <a:t>T</a:t>
            </a:r>
            <a:r>
              <a:rPr lang="en-US" sz="2500" dirty="0" smtClean="0"/>
              <a:t>he support and respect of congregation and judicatory leaders lessens the stress on legacy pastors.</a:t>
            </a:r>
          </a:p>
          <a:p>
            <a:r>
              <a:rPr lang="en-US" sz="2500" dirty="0" smtClean="0">
                <a:solidFill>
                  <a:srgbClr val="FF0000"/>
                </a:solidFill>
              </a:rPr>
              <a:t>Reminder</a:t>
            </a:r>
            <a:r>
              <a:rPr lang="en-US" sz="2500" dirty="0" smtClean="0"/>
              <a:t> – review and respect the Code of Ethics for Authorized Ministry.</a:t>
            </a:r>
          </a:p>
        </p:txBody>
      </p:sp>
      <p:sp>
        <p:nvSpPr>
          <p:cNvPr id="4" name="Date Placeholder 3"/>
          <p:cNvSpPr>
            <a:spLocks noGrp="1"/>
          </p:cNvSpPr>
          <p:nvPr>
            <p:ph type="dt" sz="half" idx="10"/>
          </p:nvPr>
        </p:nvSpPr>
        <p:spPr/>
        <p:txBody>
          <a:bodyPr/>
          <a:lstStyle/>
          <a:p>
            <a:fld id="{60036958-9EDC-9E49-AA82-CE437101FE64}" type="datetime1">
              <a:rPr lang="en-US" smtClean="0"/>
              <a:t>9/28/2017</a:t>
            </a:fld>
            <a:endParaRPr lang="en-US" dirty="0"/>
          </a:p>
        </p:txBody>
      </p:sp>
      <p:sp>
        <p:nvSpPr>
          <p:cNvPr id="5" name="Footer Placeholder 4"/>
          <p:cNvSpPr>
            <a:spLocks noGrp="1"/>
          </p:cNvSpPr>
          <p:nvPr>
            <p:ph type="ftr" sz="quarter" idx="11"/>
          </p:nvPr>
        </p:nvSpPr>
        <p:spPr/>
        <p:txBody>
          <a:bodyPr/>
          <a:lstStyle/>
          <a:p>
            <a:r>
              <a:rPr lang="en-US" dirty="0"/>
              <a:t>Ministry in Times of Church Discernment and </a:t>
            </a:r>
            <a:r>
              <a:rPr lang="en-US" dirty="0" smtClean="0"/>
              <a:t>Closure</a:t>
            </a:r>
            <a:endParaRPr lang="en-US" dirty="0"/>
          </a:p>
        </p:txBody>
      </p:sp>
      <p:sp>
        <p:nvSpPr>
          <p:cNvPr id="6" name="Slide Number Placeholder 5"/>
          <p:cNvSpPr>
            <a:spLocks noGrp="1"/>
          </p:cNvSpPr>
          <p:nvPr>
            <p:ph type="sldNum" sz="quarter" idx="4"/>
          </p:nvPr>
        </p:nvSpPr>
        <p:spPr/>
        <p:txBody>
          <a:bodyPr/>
          <a:lstStyle/>
          <a:p>
            <a:fld id="{DE257D84-577C-4348-B588-CB66FFAAAE85}" type="slidenum">
              <a:rPr lang="en-US" smtClean="0"/>
              <a:pPr/>
              <a:t>16</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3134" y="1650124"/>
            <a:ext cx="1604507" cy="1604507"/>
          </a:xfrm>
          <a:prstGeom prst="rect">
            <a:avLst/>
          </a:prstGeom>
        </p:spPr>
      </p:pic>
    </p:spTree>
    <p:extLst>
      <p:ext uri="{BB962C8B-B14F-4D97-AF65-F5344CB8AC3E}">
        <p14:creationId xmlns:p14="http://schemas.microsoft.com/office/powerpoint/2010/main" val="31722011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Reflections on the Ministry and Leadership of Pastors</a:t>
            </a:r>
            <a:br>
              <a:rPr lang="en-US" sz="3200" dirty="0"/>
            </a:br>
            <a:r>
              <a:rPr lang="en-US" sz="3200" dirty="0"/>
              <a:t>in Closing Congregations and Legacy Churches</a:t>
            </a:r>
            <a:br>
              <a:rPr lang="en-US" sz="3200" dirty="0"/>
            </a:br>
            <a:endParaRPr lang="en-US" sz="3200" dirty="0"/>
          </a:p>
        </p:txBody>
      </p:sp>
      <p:sp>
        <p:nvSpPr>
          <p:cNvPr id="3" name="Content Placeholder 2"/>
          <p:cNvSpPr>
            <a:spLocks noGrp="1"/>
          </p:cNvSpPr>
          <p:nvPr>
            <p:ph idx="1"/>
          </p:nvPr>
        </p:nvSpPr>
        <p:spPr>
          <a:xfrm>
            <a:off x="346841" y="1460938"/>
            <a:ext cx="11006959" cy="4716025"/>
          </a:xfrm>
        </p:spPr>
        <p:txBody>
          <a:bodyPr>
            <a:normAutofit/>
          </a:bodyPr>
          <a:lstStyle/>
          <a:p>
            <a:r>
              <a:rPr lang="en-US" sz="1600" i="1" dirty="0" smtClean="0"/>
              <a:t>“Many churches in the last stages of their life do not have adequate pastoral care.  Those who do are at a distinct advantage, as long as the pastor has the courage to assist them in the discernment of the future.  You are the best person to balance pastoral care with prophetic witness.  You can engender trust that is probably not afforded to your judicatory leader.  And you know better than anyone the specific gifts and needs of members who may need to move on to other churches.  Do not underestimate the power of your presence or the importance of your ministry to a church that is considering closure.” </a:t>
            </a:r>
            <a:br>
              <a:rPr lang="en-US" sz="1600" i="1" dirty="0" smtClean="0"/>
            </a:br>
            <a:r>
              <a:rPr lang="en-US" sz="1600" i="1" dirty="0" smtClean="0"/>
              <a:t>	From </a:t>
            </a:r>
            <a:r>
              <a:rPr lang="en-US" sz="1600" b="1" i="1" dirty="0"/>
              <a:t>Toward the Better Country </a:t>
            </a:r>
            <a:r>
              <a:rPr lang="en-US" sz="1600" i="1" dirty="0"/>
              <a:t>by Rev. Gail </a:t>
            </a:r>
            <a:r>
              <a:rPr lang="en-US" sz="1600" i="1" dirty="0" smtClean="0"/>
              <a:t>Irwin</a:t>
            </a:r>
          </a:p>
          <a:p>
            <a:r>
              <a:rPr lang="en-US" sz="1600" dirty="0" smtClean="0"/>
              <a:t>“</a:t>
            </a:r>
            <a:r>
              <a:rPr lang="en-US" sz="1600" i="1" dirty="0" smtClean="0"/>
              <a:t>Part </a:t>
            </a:r>
            <a:r>
              <a:rPr lang="en-US" sz="1600" i="1" dirty="0"/>
              <a:t>of the uniqueness of this ministry is the special reward that is reserved only for those who are willing to engage a congregation at the deepest possible level with the promise of the gospel – that ours is a God of life and that death doesn’t have the final word.  If you’re not willing to go there, this probably isn’t the ministry for you.  But, if you are, you’ll know you went to the tomb with the people and helped them move through to life on the other side</a:t>
            </a:r>
            <a:r>
              <a:rPr lang="en-US" sz="1600" i="1" dirty="0" smtClean="0"/>
              <a:t>.” </a:t>
            </a:r>
            <a:br>
              <a:rPr lang="en-US" sz="1600" i="1" dirty="0" smtClean="0"/>
            </a:br>
            <a:r>
              <a:rPr lang="en-US" sz="1600" i="1" dirty="0" smtClean="0"/>
              <a:t>	Rev. Jonathan New, </a:t>
            </a:r>
            <a:r>
              <a:rPr lang="en-US" sz="1600" dirty="0" smtClean="0"/>
              <a:t>Associate Conference Minister for Stewardship &amp; Financial Development</a:t>
            </a:r>
            <a:endParaRPr lang="en-US" sz="1600" i="1" dirty="0" smtClean="0"/>
          </a:p>
        </p:txBody>
      </p:sp>
      <p:sp>
        <p:nvSpPr>
          <p:cNvPr id="4" name="Date Placeholder 3"/>
          <p:cNvSpPr>
            <a:spLocks noGrp="1"/>
          </p:cNvSpPr>
          <p:nvPr>
            <p:ph type="dt" sz="half" idx="10"/>
          </p:nvPr>
        </p:nvSpPr>
        <p:spPr/>
        <p:txBody>
          <a:bodyPr/>
          <a:lstStyle/>
          <a:p>
            <a:fld id="{60036958-9EDC-9E49-AA82-CE437101FE64}" type="datetime1">
              <a:rPr lang="en-US" smtClean="0"/>
              <a:t>9/28/2017</a:t>
            </a:fld>
            <a:endParaRPr lang="en-US" dirty="0"/>
          </a:p>
        </p:txBody>
      </p:sp>
      <p:sp>
        <p:nvSpPr>
          <p:cNvPr id="5" name="Footer Placeholder 4"/>
          <p:cNvSpPr>
            <a:spLocks noGrp="1"/>
          </p:cNvSpPr>
          <p:nvPr>
            <p:ph type="ftr" sz="quarter" idx="11"/>
          </p:nvPr>
        </p:nvSpPr>
        <p:spPr/>
        <p:txBody>
          <a:bodyPr/>
          <a:lstStyle/>
          <a:p>
            <a:r>
              <a:rPr lang="en-US" dirty="0"/>
              <a:t>Ministry in Times of Church Discernment and </a:t>
            </a:r>
            <a:r>
              <a:rPr lang="en-US" dirty="0" smtClean="0"/>
              <a:t>Closure</a:t>
            </a:r>
            <a:endParaRPr lang="en-US" dirty="0"/>
          </a:p>
        </p:txBody>
      </p:sp>
      <p:sp>
        <p:nvSpPr>
          <p:cNvPr id="6" name="Slide Number Placeholder 5"/>
          <p:cNvSpPr>
            <a:spLocks noGrp="1"/>
          </p:cNvSpPr>
          <p:nvPr>
            <p:ph type="sldNum" sz="quarter" idx="4"/>
          </p:nvPr>
        </p:nvSpPr>
        <p:spPr/>
        <p:txBody>
          <a:bodyPr/>
          <a:lstStyle/>
          <a:p>
            <a:fld id="{DE257D84-577C-4348-B588-CB66FFAAAE85}" type="slidenum">
              <a:rPr lang="en-US" smtClean="0"/>
              <a:pPr/>
              <a:t>17</a:t>
            </a:fld>
            <a:endParaRPr lang="en-US" dirty="0"/>
          </a:p>
        </p:txBody>
      </p:sp>
    </p:spTree>
    <p:extLst>
      <p:ext uri="{BB962C8B-B14F-4D97-AF65-F5344CB8AC3E}">
        <p14:creationId xmlns:p14="http://schemas.microsoft.com/office/powerpoint/2010/main" val="21363166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Ministry in Times of Church Discernment and </a:t>
            </a:r>
            <a:r>
              <a:rPr lang="en-US" dirty="0" smtClean="0"/>
              <a:t>Closure</a:t>
            </a:r>
            <a:endParaRPr lang="en-US"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31443" y="1847850"/>
            <a:ext cx="4329113" cy="4329113"/>
          </a:xfrm>
        </p:spPr>
      </p:pic>
      <p:sp>
        <p:nvSpPr>
          <p:cNvPr id="4" name="Date Placeholder 3"/>
          <p:cNvSpPr>
            <a:spLocks noGrp="1"/>
          </p:cNvSpPr>
          <p:nvPr>
            <p:ph type="dt" sz="half" idx="10"/>
          </p:nvPr>
        </p:nvSpPr>
        <p:spPr/>
        <p:txBody>
          <a:bodyPr/>
          <a:lstStyle/>
          <a:p>
            <a:fld id="{60036958-9EDC-9E49-AA82-CE437101FE64}" type="datetime1">
              <a:rPr lang="en-US" smtClean="0"/>
              <a:t>9/28/2017</a:t>
            </a:fld>
            <a:endParaRPr lang="en-US" dirty="0"/>
          </a:p>
        </p:txBody>
      </p:sp>
      <p:sp>
        <p:nvSpPr>
          <p:cNvPr id="5" name="Footer Placeholder 4"/>
          <p:cNvSpPr>
            <a:spLocks noGrp="1"/>
          </p:cNvSpPr>
          <p:nvPr>
            <p:ph type="ftr" sz="quarter" idx="11"/>
          </p:nvPr>
        </p:nvSpPr>
        <p:spPr/>
        <p:txBody>
          <a:bodyPr/>
          <a:lstStyle/>
          <a:p>
            <a:r>
              <a:rPr lang="en-US" dirty="0"/>
              <a:t>Ministry in Times of Church Discernment and </a:t>
            </a:r>
            <a:r>
              <a:rPr lang="en-US" dirty="0" smtClean="0"/>
              <a:t>Closure</a:t>
            </a:r>
            <a:endParaRPr lang="en-US" dirty="0"/>
          </a:p>
        </p:txBody>
      </p:sp>
      <p:sp>
        <p:nvSpPr>
          <p:cNvPr id="6" name="Slide Number Placeholder 5"/>
          <p:cNvSpPr>
            <a:spLocks noGrp="1"/>
          </p:cNvSpPr>
          <p:nvPr>
            <p:ph type="sldNum" sz="quarter" idx="4"/>
          </p:nvPr>
        </p:nvSpPr>
        <p:spPr/>
        <p:txBody>
          <a:bodyPr/>
          <a:lstStyle/>
          <a:p>
            <a:fld id="{DE257D84-577C-4348-B588-CB66FFAAAE85}" type="slidenum">
              <a:rPr lang="en-US" smtClean="0"/>
              <a:pPr/>
              <a:t>18</a:t>
            </a:fld>
            <a:endParaRPr lang="en-US" dirty="0"/>
          </a:p>
        </p:txBody>
      </p:sp>
    </p:spTree>
    <p:extLst>
      <p:ext uri="{BB962C8B-B14F-4D97-AF65-F5344CB8AC3E}">
        <p14:creationId xmlns:p14="http://schemas.microsoft.com/office/powerpoint/2010/main" val="29749063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4408"/>
            <a:ext cx="10515600" cy="801889"/>
          </a:xfrm>
        </p:spPr>
        <p:txBody>
          <a:bodyPr>
            <a:normAutofit fontScale="90000"/>
          </a:bodyPr>
          <a:lstStyle/>
          <a:p>
            <a:r>
              <a:rPr lang="en-US" sz="3600" dirty="0"/>
              <a:t>Additional </a:t>
            </a:r>
            <a:r>
              <a:rPr lang="en-US" sz="3600" dirty="0" smtClean="0"/>
              <a:t>Resource </a:t>
            </a:r>
            <a:r>
              <a:rPr lang="en-US" sz="3600" dirty="0"/>
              <a:t>for Church Closure and </a:t>
            </a:r>
            <a:r>
              <a:rPr lang="en-US" sz="3600" dirty="0" smtClean="0"/>
              <a:t>Legacy See Bibliography </a:t>
            </a:r>
            <a:r>
              <a:rPr lang="en-US" sz="3600" dirty="0"/>
              <a:t>– Living </a:t>
            </a:r>
            <a:r>
              <a:rPr lang="en-US" sz="3600" dirty="0" smtClean="0"/>
              <a:t>Legacy</a:t>
            </a:r>
            <a:r>
              <a:rPr lang="en-US" sz="3600" dirty="0"/>
              <a:t/>
            </a:r>
            <a:br>
              <a:rPr lang="en-US" sz="3600" dirty="0"/>
            </a:br>
            <a:endParaRPr lang="en-US" sz="3600" dirty="0"/>
          </a:p>
        </p:txBody>
      </p:sp>
      <p:sp>
        <p:nvSpPr>
          <p:cNvPr id="3" name="Content Placeholder 2"/>
          <p:cNvSpPr>
            <a:spLocks noGrp="1"/>
          </p:cNvSpPr>
          <p:nvPr>
            <p:ph idx="1"/>
          </p:nvPr>
        </p:nvSpPr>
        <p:spPr>
          <a:xfrm>
            <a:off x="838200" y="1387365"/>
            <a:ext cx="10515600" cy="4579389"/>
          </a:xfrm>
        </p:spPr>
        <p:txBody>
          <a:bodyPr>
            <a:noAutofit/>
          </a:bodyPr>
          <a:lstStyle/>
          <a:p>
            <a:r>
              <a:rPr lang="en-US" sz="1400" b="1" i="1" dirty="0" smtClean="0"/>
              <a:t>Finishing </a:t>
            </a:r>
            <a:r>
              <a:rPr lang="en-US" sz="1400" b="1" i="1" dirty="0"/>
              <a:t>with Grace – A Guide to Selling, Merging or Closing Your </a:t>
            </a:r>
            <a:r>
              <a:rPr lang="en-US" sz="1400" b="1" i="1" dirty="0" smtClean="0"/>
              <a:t>Church</a:t>
            </a:r>
            <a:r>
              <a:rPr lang="en-US" sz="1400" b="1" dirty="0" smtClean="0"/>
              <a:t>, </a:t>
            </a:r>
            <a:br>
              <a:rPr lang="en-US" sz="1400" b="1" dirty="0" smtClean="0"/>
            </a:br>
            <a:r>
              <a:rPr lang="en-US" sz="1400" b="1" dirty="0" smtClean="0"/>
              <a:t>	</a:t>
            </a:r>
            <a:r>
              <a:rPr lang="en-US" sz="1400" dirty="0" smtClean="0"/>
              <a:t>Linda </a:t>
            </a:r>
            <a:r>
              <a:rPr lang="en-US" sz="1400" dirty="0"/>
              <a:t>Hilliard and Gretchen Switzer, </a:t>
            </a:r>
          </a:p>
          <a:p>
            <a:r>
              <a:rPr lang="en-US" sz="1400" b="1" i="1" dirty="0" smtClean="0"/>
              <a:t>Ending </a:t>
            </a:r>
            <a:r>
              <a:rPr lang="en-US" sz="1400" b="1" i="1" dirty="0"/>
              <a:t>with Hope: A Resource for Closing </a:t>
            </a:r>
            <a:r>
              <a:rPr lang="en-US" sz="1400" b="1" i="1" dirty="0" smtClean="0"/>
              <a:t>Congregations</a:t>
            </a:r>
            <a:r>
              <a:rPr lang="en-US" sz="1400" b="1" dirty="0" smtClean="0"/>
              <a:t>,  </a:t>
            </a:r>
            <a:br>
              <a:rPr lang="en-US" sz="1400" b="1" dirty="0" smtClean="0"/>
            </a:br>
            <a:r>
              <a:rPr lang="en-US" sz="1400" b="1" dirty="0" smtClean="0"/>
              <a:t>	</a:t>
            </a:r>
            <a:r>
              <a:rPr lang="en-US" sz="1400" dirty="0" smtClean="0"/>
              <a:t>Beth </a:t>
            </a:r>
            <a:r>
              <a:rPr lang="en-US" sz="1400" dirty="0"/>
              <a:t>Ann Gaede, </a:t>
            </a:r>
          </a:p>
          <a:p>
            <a:r>
              <a:rPr lang="en-US" sz="1400" b="1" dirty="0" smtClean="0"/>
              <a:t>UCC Vital Signs and Statistics Blogs on Church Closure and Legacy</a:t>
            </a:r>
            <a:br>
              <a:rPr lang="en-US" sz="1400" b="1" dirty="0" smtClean="0"/>
            </a:br>
            <a:r>
              <a:rPr lang="en-US" sz="1400" b="1" dirty="0" smtClean="0"/>
              <a:t>Mind the Tiller: Leading </a:t>
            </a:r>
            <a:r>
              <a:rPr lang="en-US" sz="1400" b="1" dirty="0"/>
              <a:t>a </a:t>
            </a:r>
            <a:r>
              <a:rPr lang="en-US" sz="1400" b="1" dirty="0" smtClean="0"/>
              <a:t>Church to Closure</a:t>
            </a:r>
            <a:r>
              <a:rPr lang="en-US" sz="1400" b="1" dirty="0"/>
              <a:t/>
            </a:r>
            <a:br>
              <a:rPr lang="en-US" sz="1400" b="1" dirty="0"/>
            </a:br>
            <a:r>
              <a:rPr lang="en-US" sz="1400" dirty="0">
                <a:hlinkClick r:id="rId2"/>
              </a:rPr>
              <a:t>https://www.bu.edu/cpt/2016/10/28/mind-the-tiller-leading-a-church-to-closure</a:t>
            </a:r>
            <a:r>
              <a:rPr lang="en-US" sz="1400" b="1" dirty="0" smtClean="0">
                <a:hlinkClick r:id="rId2"/>
              </a:rPr>
              <a:t>/</a:t>
            </a:r>
            <a:r>
              <a:rPr lang="en-US" sz="1400" b="1" dirty="0" smtClean="0"/>
              <a:t> </a:t>
            </a:r>
            <a:br>
              <a:rPr lang="en-US" sz="1400" b="1" dirty="0" smtClean="0"/>
            </a:br>
            <a:r>
              <a:rPr lang="en-US" sz="1400" b="1" dirty="0" smtClean="0"/>
              <a:t>Caring </a:t>
            </a:r>
            <a:r>
              <a:rPr lang="en-US" sz="1400" b="1" dirty="0"/>
              <a:t>for Pastors in Closing Congregations</a:t>
            </a:r>
            <a:r>
              <a:rPr lang="en-US" sz="1400" dirty="0"/>
              <a:t>  </a:t>
            </a:r>
            <a:br>
              <a:rPr lang="en-US" sz="1400" dirty="0"/>
            </a:br>
            <a:r>
              <a:rPr lang="en-US" sz="1400" u="sng" dirty="0" smtClean="0">
                <a:hlinkClick r:id="rId3"/>
              </a:rPr>
              <a:t>https://carducc.wordpress.com/2017/07/10/caring-for-pastors-in-closing-congregations/</a:t>
            </a:r>
            <a:r>
              <a:rPr lang="en-US" sz="1400" dirty="0" smtClean="0"/>
              <a:t> </a:t>
            </a:r>
            <a:r>
              <a:rPr lang="en-US" sz="1400" dirty="0"/>
              <a:t/>
            </a:r>
            <a:br>
              <a:rPr lang="en-US" sz="1400" dirty="0"/>
            </a:br>
            <a:r>
              <a:rPr lang="en-US" sz="1400" b="1" dirty="0"/>
              <a:t>What Do 111 Closed Congregations Tell Us</a:t>
            </a:r>
            <a:r>
              <a:rPr lang="en-US" sz="1400" b="1" dirty="0" smtClean="0"/>
              <a:t>?</a:t>
            </a:r>
            <a:r>
              <a:rPr lang="en-US" sz="1400" dirty="0"/>
              <a:t/>
            </a:r>
            <a:br>
              <a:rPr lang="en-US" sz="1400" dirty="0"/>
            </a:br>
            <a:r>
              <a:rPr lang="en-US" sz="1400" u="sng" dirty="0">
                <a:hlinkClick r:id="rId4"/>
              </a:rPr>
              <a:t>https://carducc.wordpress.com/2016/10/31/what-do-111-closed-congregations-tell-us/</a:t>
            </a:r>
            <a:r>
              <a:rPr lang="en-US" sz="1400" dirty="0"/>
              <a:t> </a:t>
            </a:r>
            <a:br>
              <a:rPr lang="en-US" sz="1400" dirty="0"/>
            </a:br>
            <a:r>
              <a:rPr lang="en-US" sz="1400" b="1" dirty="0" smtClean="0"/>
              <a:t>Final </a:t>
            </a:r>
            <a:r>
              <a:rPr lang="en-US" sz="1400" b="1" dirty="0"/>
              <a:t>Act of Faith: Closing Congregations Nurture Next Generation of Mission</a:t>
            </a:r>
            <a:r>
              <a:rPr lang="en-US" sz="1400" dirty="0"/>
              <a:t> </a:t>
            </a:r>
            <a:br>
              <a:rPr lang="en-US" sz="1400" dirty="0"/>
            </a:br>
            <a:r>
              <a:rPr lang="en-US" sz="1400" u="sng" dirty="0">
                <a:hlinkClick r:id="rId5"/>
              </a:rPr>
              <a:t>https://carducc.wordpress.com/2017/03/06/final-act-of-faith-closing-congregations-nurture-next-generation-of-mission</a:t>
            </a:r>
            <a:r>
              <a:rPr lang="en-US" sz="1400" u="sng" dirty="0" smtClean="0">
                <a:hlinkClick r:id="rId5"/>
              </a:rPr>
              <a:t>/</a:t>
            </a:r>
            <a:endParaRPr lang="en-US" sz="1400" dirty="0"/>
          </a:p>
        </p:txBody>
      </p:sp>
      <p:sp>
        <p:nvSpPr>
          <p:cNvPr id="4" name="Date Placeholder 3"/>
          <p:cNvSpPr>
            <a:spLocks noGrp="1"/>
          </p:cNvSpPr>
          <p:nvPr>
            <p:ph type="dt" sz="half" idx="10"/>
          </p:nvPr>
        </p:nvSpPr>
        <p:spPr/>
        <p:txBody>
          <a:bodyPr/>
          <a:lstStyle/>
          <a:p>
            <a:fld id="{60036958-9EDC-9E49-AA82-CE437101FE64}" type="datetime1">
              <a:rPr lang="en-US" smtClean="0"/>
              <a:t>9/28/2017</a:t>
            </a:fld>
            <a:endParaRPr lang="en-US" dirty="0"/>
          </a:p>
        </p:txBody>
      </p:sp>
      <p:sp>
        <p:nvSpPr>
          <p:cNvPr id="5" name="Footer Placeholder 4"/>
          <p:cNvSpPr>
            <a:spLocks noGrp="1"/>
          </p:cNvSpPr>
          <p:nvPr>
            <p:ph type="ftr" sz="quarter" idx="11"/>
          </p:nvPr>
        </p:nvSpPr>
        <p:spPr/>
        <p:txBody>
          <a:bodyPr/>
          <a:lstStyle/>
          <a:p>
            <a:r>
              <a:rPr lang="en-US" dirty="0"/>
              <a:t>Ministry in Times of Church Discernment and </a:t>
            </a:r>
            <a:r>
              <a:rPr lang="en-US" dirty="0" smtClean="0"/>
              <a:t>Closure</a:t>
            </a:r>
            <a:endParaRPr lang="en-US" dirty="0"/>
          </a:p>
        </p:txBody>
      </p:sp>
      <p:sp>
        <p:nvSpPr>
          <p:cNvPr id="6" name="Slide Number Placeholder 5"/>
          <p:cNvSpPr>
            <a:spLocks noGrp="1"/>
          </p:cNvSpPr>
          <p:nvPr>
            <p:ph type="sldNum" sz="quarter" idx="4"/>
          </p:nvPr>
        </p:nvSpPr>
        <p:spPr/>
        <p:txBody>
          <a:bodyPr/>
          <a:lstStyle/>
          <a:p>
            <a:fld id="{DE257D84-577C-4348-B588-CB66FFAAAE85}" type="slidenum">
              <a:rPr lang="en-US" smtClean="0"/>
              <a:pPr/>
              <a:t>19</a:t>
            </a:fld>
            <a:endParaRPr lang="en-US" dirty="0"/>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61304" y="1944414"/>
            <a:ext cx="1973969" cy="2963918"/>
          </a:xfrm>
          <a:prstGeom prst="rect">
            <a:avLst/>
          </a:prstGeom>
        </p:spPr>
      </p:pic>
    </p:spTree>
    <p:extLst>
      <p:ext uri="{BB962C8B-B14F-4D97-AF65-F5344CB8AC3E}">
        <p14:creationId xmlns:p14="http://schemas.microsoft.com/office/powerpoint/2010/main" val="16822874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166813" y="2357438"/>
            <a:ext cx="9810750" cy="3139321"/>
          </a:xfrm>
        </p:spPr>
        <p:txBody>
          <a:bodyPr/>
          <a:lstStyle/>
          <a:p>
            <a:pPr lvl="0"/>
            <a:r>
              <a:rPr lang="en-US" sz="3300" dirty="0"/>
              <a:t>“Is the term "closure" used by our church today, a state of death for a local church or a statement of transition to a new beginning?”</a:t>
            </a:r>
          </a:p>
          <a:p>
            <a:endParaRPr lang="en-US" sz="3300" dirty="0"/>
          </a:p>
        </p:txBody>
      </p:sp>
    </p:spTree>
    <p:extLst>
      <p:ext uri="{BB962C8B-B14F-4D97-AF65-F5344CB8AC3E}">
        <p14:creationId xmlns:p14="http://schemas.microsoft.com/office/powerpoint/2010/main" val="424067858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110" y="365125"/>
            <a:ext cx="10733690" cy="801889"/>
          </a:xfrm>
        </p:spPr>
        <p:txBody>
          <a:bodyPr>
            <a:noAutofit/>
          </a:bodyPr>
          <a:lstStyle/>
          <a:p>
            <a:r>
              <a:rPr lang="en-US" sz="3600" dirty="0" smtClean="0"/>
              <a:t>What people say about Living Legacy Workbook</a:t>
            </a:r>
            <a:br>
              <a:rPr lang="en-US" sz="3600" dirty="0" smtClean="0"/>
            </a:br>
            <a:endParaRPr lang="en-US" sz="3600" dirty="0"/>
          </a:p>
        </p:txBody>
      </p:sp>
      <p:sp>
        <p:nvSpPr>
          <p:cNvPr id="3" name="Content Placeholder 2"/>
          <p:cNvSpPr>
            <a:spLocks noGrp="1"/>
          </p:cNvSpPr>
          <p:nvPr>
            <p:ph idx="1"/>
          </p:nvPr>
        </p:nvSpPr>
        <p:spPr>
          <a:xfrm>
            <a:off x="838200" y="1167014"/>
            <a:ext cx="10515600" cy="4904421"/>
          </a:xfrm>
        </p:spPr>
        <p:txBody>
          <a:bodyPr>
            <a:normAutofit fontScale="85000" lnSpcReduction="10000"/>
          </a:bodyPr>
          <a:lstStyle/>
          <a:p>
            <a:r>
              <a:rPr lang="en-US" i="1" dirty="0"/>
              <a:t>The Bible study material was very helpful in developing a context for discussion and worship at a </a:t>
            </a:r>
            <a:r>
              <a:rPr lang="en-US" i="1" dirty="0" smtClean="0"/>
              <a:t>leadership </a:t>
            </a:r>
            <a:r>
              <a:rPr lang="en-US" i="1" dirty="0"/>
              <a:t>retreat. "Considering the options" was very helpful in working with the </a:t>
            </a:r>
            <a:r>
              <a:rPr lang="en-US" i="1" dirty="0" smtClean="0"/>
              <a:t>leaders </a:t>
            </a:r>
            <a:r>
              <a:rPr lang="en-US" i="1" dirty="0"/>
              <a:t>and again in presenting to the congregation. Also, "how your church's heritage lives on." The whole thing was very helpful to me as I planned and carried out a nearly year-long effort to bring the </a:t>
            </a:r>
            <a:r>
              <a:rPr lang="en-US" i="1" dirty="0" smtClean="0"/>
              <a:t>leaders </a:t>
            </a:r>
            <a:r>
              <a:rPr lang="en-US" i="1" dirty="0"/>
              <a:t>and then the congregation to a full and frank assessment of our situation and a decision on how to step into the future.  </a:t>
            </a:r>
            <a:endParaRPr lang="en-US" dirty="0" smtClean="0"/>
          </a:p>
          <a:p>
            <a:pPr lvl="0"/>
            <a:r>
              <a:rPr lang="en-US" i="1" dirty="0" smtClean="0"/>
              <a:t>Provides </a:t>
            </a:r>
            <a:r>
              <a:rPr lang="en-US" i="1" dirty="0"/>
              <a:t>information most churches wouldn't think about </a:t>
            </a:r>
            <a:r>
              <a:rPr lang="en-US" i="1" dirty="0" smtClean="0"/>
              <a:t/>
            </a:r>
            <a:br>
              <a:rPr lang="en-US" i="1" dirty="0" smtClean="0"/>
            </a:br>
            <a:r>
              <a:rPr lang="en-US" i="1" dirty="0" smtClean="0"/>
              <a:t>and </a:t>
            </a:r>
            <a:r>
              <a:rPr lang="en-US" i="1" dirty="0"/>
              <a:t>offers a sense of resurrection through legacy</a:t>
            </a:r>
            <a:r>
              <a:rPr lang="en-US" i="1" dirty="0" smtClean="0"/>
              <a:t>. </a:t>
            </a:r>
            <a:endParaRPr lang="en-US" i="1" dirty="0"/>
          </a:p>
          <a:p>
            <a:r>
              <a:rPr lang="en-US" i="1" dirty="0" smtClean="0"/>
              <a:t>So </a:t>
            </a:r>
            <a:r>
              <a:rPr lang="en-US" i="1" dirty="0"/>
              <a:t>far we're just beginning this conversation and have not worked through the booklet yet, but what I have seen of the resource, I believe that it will be very helpful</a:t>
            </a:r>
            <a:r>
              <a:rPr lang="en-US" i="1" dirty="0" smtClean="0"/>
              <a:t>. </a:t>
            </a:r>
            <a:endParaRPr lang="en-US" dirty="0" smtClean="0"/>
          </a:p>
          <a:p>
            <a:endParaRPr lang="en-US" dirty="0"/>
          </a:p>
        </p:txBody>
      </p:sp>
      <p:sp>
        <p:nvSpPr>
          <p:cNvPr id="4" name="Date Placeholder 3"/>
          <p:cNvSpPr>
            <a:spLocks noGrp="1"/>
          </p:cNvSpPr>
          <p:nvPr>
            <p:ph type="dt" sz="half" idx="10"/>
          </p:nvPr>
        </p:nvSpPr>
        <p:spPr/>
        <p:txBody>
          <a:bodyPr/>
          <a:lstStyle/>
          <a:p>
            <a:fld id="{60036958-9EDC-9E49-AA82-CE437101FE64}" type="datetime1">
              <a:rPr lang="en-US" smtClean="0"/>
              <a:t>9/28/2017</a:t>
            </a:fld>
            <a:endParaRPr lang="en-US" dirty="0"/>
          </a:p>
        </p:txBody>
      </p:sp>
      <p:sp>
        <p:nvSpPr>
          <p:cNvPr id="5" name="Footer Placeholder 4"/>
          <p:cNvSpPr>
            <a:spLocks noGrp="1"/>
          </p:cNvSpPr>
          <p:nvPr>
            <p:ph type="ftr" sz="quarter" idx="11"/>
          </p:nvPr>
        </p:nvSpPr>
        <p:spPr/>
        <p:txBody>
          <a:bodyPr/>
          <a:lstStyle/>
          <a:p>
            <a:r>
              <a:rPr lang="en-US" dirty="0"/>
              <a:t>Ministry in Times of Church Discernment and </a:t>
            </a:r>
            <a:r>
              <a:rPr lang="en-US" dirty="0" smtClean="0"/>
              <a:t>Closure</a:t>
            </a:r>
            <a:endParaRPr lang="en-US" dirty="0"/>
          </a:p>
        </p:txBody>
      </p:sp>
      <p:sp>
        <p:nvSpPr>
          <p:cNvPr id="6" name="Slide Number Placeholder 5"/>
          <p:cNvSpPr>
            <a:spLocks noGrp="1"/>
          </p:cNvSpPr>
          <p:nvPr>
            <p:ph type="sldNum" sz="quarter" idx="4"/>
          </p:nvPr>
        </p:nvSpPr>
        <p:spPr/>
        <p:txBody>
          <a:bodyPr/>
          <a:lstStyle/>
          <a:p>
            <a:fld id="{DE257D84-577C-4348-B588-CB66FFAAAE85}" type="slidenum">
              <a:rPr lang="en-US" smtClean="0"/>
              <a:pPr/>
              <a:t>20</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5614" y="3794234"/>
            <a:ext cx="1499861" cy="1499861"/>
          </a:xfrm>
          <a:prstGeom prst="rect">
            <a:avLst/>
          </a:prstGeom>
        </p:spPr>
      </p:pic>
    </p:spTree>
    <p:extLst>
      <p:ext uri="{BB962C8B-B14F-4D97-AF65-F5344CB8AC3E}">
        <p14:creationId xmlns:p14="http://schemas.microsoft.com/office/powerpoint/2010/main" val="33104398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For more information on Living Legacy</a:t>
            </a:r>
            <a:br>
              <a:rPr lang="en-US" dirty="0"/>
            </a:br>
            <a:endParaRPr lang="en-US" dirty="0"/>
          </a:p>
        </p:txBody>
      </p:sp>
      <p:sp>
        <p:nvSpPr>
          <p:cNvPr id="3" name="Content Placeholder 2"/>
          <p:cNvSpPr>
            <a:spLocks noGrp="1"/>
          </p:cNvSpPr>
          <p:nvPr>
            <p:ph idx="1"/>
          </p:nvPr>
        </p:nvSpPr>
        <p:spPr>
          <a:xfrm>
            <a:off x="838200" y="1250731"/>
            <a:ext cx="10515600" cy="4926232"/>
          </a:xfrm>
        </p:spPr>
        <p:txBody>
          <a:bodyPr>
            <a:normAutofit/>
          </a:bodyPr>
          <a:lstStyle/>
          <a:p>
            <a:r>
              <a:rPr lang="en-US" dirty="0" smtClean="0"/>
              <a:t>Be in touch with your Conference or Association Office</a:t>
            </a:r>
          </a:p>
          <a:p>
            <a:r>
              <a:rPr lang="en-US" dirty="0" smtClean="0"/>
              <a:t>Go to  </a:t>
            </a:r>
            <a:r>
              <a:rPr lang="en-US" dirty="0">
                <a:hlinkClick r:id="rId2"/>
              </a:rPr>
              <a:t>http://</a:t>
            </a:r>
            <a:r>
              <a:rPr lang="en-US" dirty="0" smtClean="0">
                <a:hlinkClick r:id="rId2"/>
              </a:rPr>
              <a:t>www.ucc.org/legacychurch</a:t>
            </a:r>
            <a:r>
              <a:rPr lang="en-US" dirty="0" smtClean="0"/>
              <a:t> </a:t>
            </a:r>
          </a:p>
          <a:p>
            <a:r>
              <a:rPr lang="en-US" dirty="0"/>
              <a:t>Email </a:t>
            </a:r>
            <a:r>
              <a:rPr lang="en-US" dirty="0" smtClean="0">
                <a:hlinkClick r:id="rId3"/>
              </a:rPr>
              <a:t>LegacyChurch@ucc.org</a:t>
            </a:r>
            <a:r>
              <a:rPr lang="en-US" dirty="0" smtClean="0"/>
              <a:t> </a:t>
            </a:r>
          </a:p>
          <a:p>
            <a:r>
              <a:rPr lang="en-US" dirty="0" smtClean="0"/>
              <a:t>Contact 	</a:t>
            </a:r>
            <a:r>
              <a:rPr lang="en-US" b="1" dirty="0" smtClean="0"/>
              <a:t>Rev.</a:t>
            </a:r>
            <a:r>
              <a:rPr lang="en-US" dirty="0" smtClean="0"/>
              <a:t> </a:t>
            </a:r>
            <a:r>
              <a:rPr lang="en-US" b="1" dirty="0" smtClean="0"/>
              <a:t>David </a:t>
            </a:r>
            <a:r>
              <a:rPr lang="en-US" b="1" dirty="0"/>
              <a:t>Schoen</a:t>
            </a:r>
            <a:r>
              <a:rPr lang="en-US" dirty="0"/>
              <a:t/>
            </a:r>
            <a:br>
              <a:rPr lang="en-US" dirty="0"/>
            </a:br>
            <a:r>
              <a:rPr lang="en-US" dirty="0" smtClean="0"/>
              <a:t>Minister </a:t>
            </a:r>
            <a:r>
              <a:rPr lang="en-US" dirty="0"/>
              <a:t>for Church Legacy &amp; </a:t>
            </a:r>
            <a:r>
              <a:rPr lang="en-US" dirty="0" smtClean="0"/>
              <a:t>Closure</a:t>
            </a:r>
            <a:br>
              <a:rPr lang="en-US" dirty="0" smtClean="0"/>
            </a:br>
            <a:r>
              <a:rPr lang="en-US" dirty="0" smtClean="0"/>
              <a:t>Church Building &amp; Loan Fund, UCC</a:t>
            </a:r>
            <a:r>
              <a:rPr lang="en-US" dirty="0"/>
              <a:t/>
            </a:r>
            <a:br>
              <a:rPr lang="en-US" dirty="0"/>
            </a:br>
            <a:r>
              <a:rPr lang="en-US" dirty="0" smtClean="0"/>
              <a:t>		</a:t>
            </a:r>
            <a:r>
              <a:rPr lang="en-US" dirty="0" smtClean="0">
                <a:hlinkClick r:id="rId4"/>
              </a:rPr>
              <a:t>216-736-3839</a:t>
            </a:r>
            <a:r>
              <a:rPr lang="en-US" dirty="0"/>
              <a:t/>
            </a:r>
            <a:br>
              <a:rPr lang="en-US" dirty="0"/>
            </a:br>
            <a:r>
              <a:rPr lang="en-US" dirty="0" smtClean="0"/>
              <a:t>		</a:t>
            </a:r>
            <a:r>
              <a:rPr lang="en-US" u="sng" dirty="0" smtClean="0">
                <a:hlinkClick r:id="rId5"/>
              </a:rPr>
              <a:t>dschoen@ucc.org</a:t>
            </a:r>
            <a:endParaRPr lang="en-US" dirty="0"/>
          </a:p>
          <a:p>
            <a:endParaRPr lang="en-US" dirty="0"/>
          </a:p>
        </p:txBody>
      </p:sp>
      <p:sp>
        <p:nvSpPr>
          <p:cNvPr id="4" name="Date Placeholder 3"/>
          <p:cNvSpPr>
            <a:spLocks noGrp="1"/>
          </p:cNvSpPr>
          <p:nvPr>
            <p:ph type="dt" sz="half" idx="10"/>
          </p:nvPr>
        </p:nvSpPr>
        <p:spPr/>
        <p:txBody>
          <a:bodyPr/>
          <a:lstStyle/>
          <a:p>
            <a:fld id="{60036958-9EDC-9E49-AA82-CE437101FE64}" type="datetime1">
              <a:rPr lang="en-US" smtClean="0"/>
              <a:t>9/28/2017</a:t>
            </a:fld>
            <a:endParaRPr lang="en-US" dirty="0"/>
          </a:p>
        </p:txBody>
      </p:sp>
      <p:sp>
        <p:nvSpPr>
          <p:cNvPr id="5" name="Footer Placeholder 4"/>
          <p:cNvSpPr>
            <a:spLocks noGrp="1"/>
          </p:cNvSpPr>
          <p:nvPr>
            <p:ph type="ftr" sz="quarter" idx="11"/>
          </p:nvPr>
        </p:nvSpPr>
        <p:spPr/>
        <p:txBody>
          <a:bodyPr/>
          <a:lstStyle/>
          <a:p>
            <a:r>
              <a:rPr lang="en-US" dirty="0"/>
              <a:t>Ministry in Times of Church Discernment and </a:t>
            </a:r>
            <a:r>
              <a:rPr lang="en-US" dirty="0" smtClean="0"/>
              <a:t>Closure</a:t>
            </a:r>
            <a:endParaRPr lang="en-US" dirty="0"/>
          </a:p>
        </p:txBody>
      </p:sp>
      <p:sp>
        <p:nvSpPr>
          <p:cNvPr id="6" name="Slide Number Placeholder 5"/>
          <p:cNvSpPr>
            <a:spLocks noGrp="1"/>
          </p:cNvSpPr>
          <p:nvPr>
            <p:ph type="sldNum" sz="quarter" idx="4"/>
          </p:nvPr>
        </p:nvSpPr>
        <p:spPr/>
        <p:txBody>
          <a:bodyPr/>
          <a:lstStyle/>
          <a:p>
            <a:fld id="{DE257D84-577C-4348-B588-CB66FFAAAE85}" type="slidenum">
              <a:rPr lang="en-US" smtClean="0"/>
              <a:pPr/>
              <a:t>21</a:t>
            </a:fld>
            <a:endParaRPr lang="en-US" dirty="0"/>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90863" y="2638097"/>
            <a:ext cx="3852121" cy="3131136"/>
          </a:xfrm>
          <a:prstGeom prst="rect">
            <a:avLst/>
          </a:prstGeom>
        </p:spPr>
      </p:pic>
    </p:spTree>
    <p:extLst>
      <p:ext uri="{BB962C8B-B14F-4D97-AF65-F5344CB8AC3E}">
        <p14:creationId xmlns:p14="http://schemas.microsoft.com/office/powerpoint/2010/main" val="20028202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a:t>
            </a:r>
            <a:endParaRPr lang="en-US" dirty="0"/>
          </a:p>
        </p:txBody>
      </p:sp>
      <p:sp>
        <p:nvSpPr>
          <p:cNvPr id="3" name="Content Placeholder 2"/>
          <p:cNvSpPr>
            <a:spLocks noGrp="1"/>
          </p:cNvSpPr>
          <p:nvPr>
            <p:ph idx="1"/>
          </p:nvPr>
        </p:nvSpPr>
        <p:spPr>
          <a:xfrm>
            <a:off x="838200" y="1167014"/>
            <a:ext cx="10515600" cy="5009949"/>
          </a:xfrm>
        </p:spPr>
        <p:txBody>
          <a:bodyPr>
            <a:normAutofit/>
          </a:bodyPr>
          <a:lstStyle/>
          <a:p>
            <a:r>
              <a:rPr lang="en-US" b="1" dirty="0" smtClean="0"/>
              <a:t>United Church Funds</a:t>
            </a:r>
            <a:endParaRPr lang="en-US" b="1" dirty="0"/>
          </a:p>
          <a:p>
            <a:pPr lvl="1"/>
            <a:r>
              <a:rPr lang="en-US" dirty="0" smtClean="0"/>
              <a:t>Contact</a:t>
            </a:r>
          </a:p>
          <a:p>
            <a:pPr lvl="1"/>
            <a:r>
              <a:rPr lang="en-US" b="1" dirty="0" smtClean="0"/>
              <a:t>Howard </a:t>
            </a:r>
            <a:r>
              <a:rPr lang="en-US" b="1" dirty="0"/>
              <a:t>W. Hawkins </a:t>
            </a:r>
            <a:r>
              <a:rPr lang="en-US" b="1" dirty="0" smtClean="0"/>
              <a:t>III</a:t>
            </a:r>
            <a:r>
              <a:rPr lang="en-US" dirty="0" smtClean="0"/>
              <a:t>, Director</a:t>
            </a:r>
            <a:r>
              <a:rPr lang="en-US" dirty="0"/>
              <a:t>, Business </a:t>
            </a:r>
            <a:r>
              <a:rPr lang="en-US" dirty="0" smtClean="0"/>
              <a:t>Development</a:t>
            </a:r>
            <a:endParaRPr lang="en-US" dirty="0"/>
          </a:p>
          <a:p>
            <a:pPr lvl="1"/>
            <a:r>
              <a:rPr lang="en-US" dirty="0" smtClean="0"/>
              <a:t>Phone</a:t>
            </a:r>
            <a:r>
              <a:rPr lang="en-US" dirty="0"/>
              <a:t>: 212-729-2620  |  Email: </a:t>
            </a:r>
            <a:r>
              <a:rPr lang="en-US" u="sng" dirty="0" smtClean="0">
                <a:hlinkClick r:id="rId2"/>
              </a:rPr>
              <a:t>howard.hawkins@ucfunds.org</a:t>
            </a:r>
            <a:r>
              <a:rPr lang="en-US" dirty="0"/>
              <a:t/>
            </a:r>
            <a:br>
              <a:rPr lang="en-US" dirty="0"/>
            </a:br>
            <a:endParaRPr lang="en-US" dirty="0" smtClean="0"/>
          </a:p>
          <a:p>
            <a:r>
              <a:rPr lang="en-US" dirty="0" smtClean="0"/>
              <a:t>Association of UCC Intentional Interims</a:t>
            </a:r>
            <a:endParaRPr lang="en-US" dirty="0"/>
          </a:p>
          <a:p>
            <a:pPr lvl="1"/>
            <a:r>
              <a:rPr lang="en-US" dirty="0" smtClean="0"/>
              <a:t>Contact </a:t>
            </a:r>
          </a:p>
          <a:p>
            <a:pPr lvl="1"/>
            <a:r>
              <a:rPr lang="en-US" b="1" dirty="0" smtClean="0"/>
              <a:t>Rev</a:t>
            </a:r>
            <a:r>
              <a:rPr lang="en-US" b="1" dirty="0"/>
              <a:t>. </a:t>
            </a:r>
            <a:r>
              <a:rPr lang="en-US" b="1" dirty="0" err="1"/>
              <a:t>Marlea</a:t>
            </a:r>
            <a:r>
              <a:rPr lang="en-US" b="1" dirty="0"/>
              <a:t> </a:t>
            </a:r>
            <a:r>
              <a:rPr lang="en-US" b="1" dirty="0" smtClean="0"/>
              <a:t>Gilbert</a:t>
            </a:r>
            <a:endParaRPr lang="en-US" dirty="0" smtClean="0"/>
          </a:p>
          <a:p>
            <a:pPr lvl="1"/>
            <a:r>
              <a:rPr lang="en-US" dirty="0" smtClean="0">
                <a:hlinkClick r:id="rId3"/>
              </a:rPr>
              <a:t>http</a:t>
            </a:r>
            <a:r>
              <a:rPr lang="en-US" dirty="0">
                <a:hlinkClick r:id="rId3"/>
              </a:rPr>
              <a:t>://</a:t>
            </a:r>
            <a:r>
              <a:rPr lang="en-US" dirty="0" smtClean="0">
                <a:hlinkClick r:id="rId3"/>
              </a:rPr>
              <a:t>aucciim.weebly.com/contact.html</a:t>
            </a:r>
            <a:r>
              <a:rPr lang="en-US" dirty="0" smtClean="0"/>
              <a:t> </a:t>
            </a:r>
            <a:endParaRPr lang="en-US" dirty="0"/>
          </a:p>
          <a:p>
            <a:endParaRPr lang="en-US" dirty="0"/>
          </a:p>
        </p:txBody>
      </p:sp>
      <p:sp>
        <p:nvSpPr>
          <p:cNvPr id="4" name="Date Placeholder 3"/>
          <p:cNvSpPr>
            <a:spLocks noGrp="1"/>
          </p:cNvSpPr>
          <p:nvPr>
            <p:ph type="dt" sz="half" idx="10"/>
          </p:nvPr>
        </p:nvSpPr>
        <p:spPr/>
        <p:txBody>
          <a:bodyPr/>
          <a:lstStyle/>
          <a:p>
            <a:fld id="{60036958-9EDC-9E49-AA82-CE437101FE64}" type="datetime1">
              <a:rPr lang="en-US" smtClean="0"/>
              <a:t>9/28/2017</a:t>
            </a:fld>
            <a:endParaRPr lang="en-US" dirty="0"/>
          </a:p>
        </p:txBody>
      </p:sp>
      <p:sp>
        <p:nvSpPr>
          <p:cNvPr id="5" name="Footer Placeholder 4"/>
          <p:cNvSpPr>
            <a:spLocks noGrp="1"/>
          </p:cNvSpPr>
          <p:nvPr>
            <p:ph type="ftr" sz="quarter" idx="11"/>
          </p:nvPr>
        </p:nvSpPr>
        <p:spPr/>
        <p:txBody>
          <a:bodyPr/>
          <a:lstStyle/>
          <a:p>
            <a:r>
              <a:rPr lang="en-US" dirty="0"/>
              <a:t>Ministry in Times of Church Discernment and </a:t>
            </a:r>
            <a:r>
              <a:rPr lang="en-US" dirty="0" smtClean="0"/>
              <a:t>Closure</a:t>
            </a:r>
            <a:endParaRPr lang="en-US" dirty="0"/>
          </a:p>
        </p:txBody>
      </p:sp>
      <p:sp>
        <p:nvSpPr>
          <p:cNvPr id="6" name="Slide Number Placeholder 5"/>
          <p:cNvSpPr>
            <a:spLocks noGrp="1"/>
          </p:cNvSpPr>
          <p:nvPr>
            <p:ph type="sldNum" sz="quarter" idx="4"/>
          </p:nvPr>
        </p:nvSpPr>
        <p:spPr/>
        <p:txBody>
          <a:bodyPr/>
          <a:lstStyle/>
          <a:p>
            <a:fld id="{DE257D84-577C-4348-B588-CB66FFAAAE85}" type="slidenum">
              <a:rPr lang="en-US" smtClean="0"/>
              <a:pPr/>
              <a:t>22</a:t>
            </a:fld>
            <a:endParaRPr lang="en-US" dirty="0"/>
          </a:p>
        </p:txBody>
      </p:sp>
      <p:grpSp>
        <p:nvGrpSpPr>
          <p:cNvPr id="9" name="Group"/>
          <p:cNvGrpSpPr/>
          <p:nvPr/>
        </p:nvGrpSpPr>
        <p:grpSpPr>
          <a:xfrm>
            <a:off x="8933363" y="3228702"/>
            <a:ext cx="2320459" cy="2583519"/>
            <a:chOff x="308382" y="0"/>
            <a:chExt cx="3547047" cy="4446545"/>
          </a:xfrm>
        </p:grpSpPr>
        <p:pic>
          <p:nvPicPr>
            <p:cNvPr id="10" name="image1.jpg" descr="image1.jpg"/>
            <p:cNvPicPr>
              <a:picLocks noChangeAspect="1"/>
            </p:cNvPicPr>
            <p:nvPr/>
          </p:nvPicPr>
          <p:blipFill>
            <a:blip r:embed="rId4">
              <a:extLst/>
            </a:blip>
            <a:srcRect t="88" r="59" b="182"/>
            <a:stretch>
              <a:fillRect/>
            </a:stretch>
          </p:blipFill>
          <p:spPr>
            <a:xfrm>
              <a:off x="737682" y="976446"/>
              <a:ext cx="2380064" cy="2369740"/>
            </a:xfrm>
            <a:custGeom>
              <a:avLst/>
              <a:gdLst/>
              <a:ahLst/>
              <a:cxnLst>
                <a:cxn ang="0">
                  <a:pos x="wd2" y="hd2"/>
                </a:cxn>
                <a:cxn ang="5400000">
                  <a:pos x="wd2" y="hd2"/>
                </a:cxn>
                <a:cxn ang="10800000">
                  <a:pos x="wd2" y="hd2"/>
                </a:cxn>
                <a:cxn ang="16200000">
                  <a:pos x="wd2" y="hd2"/>
                </a:cxn>
              </a:cxnLst>
              <a:rect l="0" t="0" r="r" b="b"/>
              <a:pathLst>
                <a:path w="21600" h="21600" extrusionOk="0">
                  <a:moveTo>
                    <a:pt x="9930" y="0"/>
                  </a:moveTo>
                  <a:cubicBezTo>
                    <a:pt x="7405" y="18"/>
                    <a:pt x="5648" y="49"/>
                    <a:pt x="5648" y="105"/>
                  </a:cubicBezTo>
                  <a:cubicBezTo>
                    <a:pt x="5648" y="173"/>
                    <a:pt x="5701" y="228"/>
                    <a:pt x="5766" y="228"/>
                  </a:cubicBezTo>
                  <a:cubicBezTo>
                    <a:pt x="5832" y="228"/>
                    <a:pt x="5947" y="344"/>
                    <a:pt x="6022" y="485"/>
                  </a:cubicBezTo>
                  <a:cubicBezTo>
                    <a:pt x="6138" y="703"/>
                    <a:pt x="6120" y="752"/>
                    <a:pt x="5900" y="810"/>
                  </a:cubicBezTo>
                  <a:cubicBezTo>
                    <a:pt x="5721" y="857"/>
                    <a:pt x="5648" y="962"/>
                    <a:pt x="5673" y="1143"/>
                  </a:cubicBezTo>
                  <a:cubicBezTo>
                    <a:pt x="5705" y="1381"/>
                    <a:pt x="5643" y="1406"/>
                    <a:pt x="5003" y="1440"/>
                  </a:cubicBezTo>
                  <a:lnTo>
                    <a:pt x="4297" y="1476"/>
                  </a:lnTo>
                  <a:lnTo>
                    <a:pt x="4297" y="1961"/>
                  </a:lnTo>
                  <a:cubicBezTo>
                    <a:pt x="4297" y="2388"/>
                    <a:pt x="4248" y="2466"/>
                    <a:pt x="3883" y="2641"/>
                  </a:cubicBezTo>
                  <a:cubicBezTo>
                    <a:pt x="3655" y="2750"/>
                    <a:pt x="3353" y="2851"/>
                    <a:pt x="3209" y="2861"/>
                  </a:cubicBezTo>
                  <a:cubicBezTo>
                    <a:pt x="3029" y="2875"/>
                    <a:pt x="2942" y="2967"/>
                    <a:pt x="2932" y="3162"/>
                  </a:cubicBezTo>
                  <a:cubicBezTo>
                    <a:pt x="2907" y="3623"/>
                    <a:pt x="2899" y="3643"/>
                    <a:pt x="2579" y="3983"/>
                  </a:cubicBezTo>
                  <a:cubicBezTo>
                    <a:pt x="2369" y="4206"/>
                    <a:pt x="2142" y="4311"/>
                    <a:pt x="1862" y="4312"/>
                  </a:cubicBezTo>
                  <a:cubicBezTo>
                    <a:pt x="1459" y="4314"/>
                    <a:pt x="1457" y="4321"/>
                    <a:pt x="1488" y="4840"/>
                  </a:cubicBezTo>
                  <a:cubicBezTo>
                    <a:pt x="1524" y="5458"/>
                    <a:pt x="1280" y="6026"/>
                    <a:pt x="1070" y="5813"/>
                  </a:cubicBezTo>
                  <a:cubicBezTo>
                    <a:pt x="995" y="5738"/>
                    <a:pt x="725" y="5676"/>
                    <a:pt x="468" y="5676"/>
                  </a:cubicBezTo>
                  <a:lnTo>
                    <a:pt x="0" y="5676"/>
                  </a:lnTo>
                  <a:lnTo>
                    <a:pt x="0" y="6964"/>
                  </a:lnTo>
                  <a:lnTo>
                    <a:pt x="0" y="10809"/>
                  </a:lnTo>
                  <a:lnTo>
                    <a:pt x="0" y="13656"/>
                  </a:lnTo>
                  <a:lnTo>
                    <a:pt x="0" y="13945"/>
                  </a:lnTo>
                  <a:lnTo>
                    <a:pt x="335" y="13906"/>
                  </a:lnTo>
                  <a:cubicBezTo>
                    <a:pt x="808" y="13853"/>
                    <a:pt x="1228" y="14045"/>
                    <a:pt x="1228" y="14311"/>
                  </a:cubicBezTo>
                  <a:cubicBezTo>
                    <a:pt x="1228" y="14435"/>
                    <a:pt x="1292" y="14603"/>
                    <a:pt x="1372" y="14683"/>
                  </a:cubicBezTo>
                  <a:cubicBezTo>
                    <a:pt x="1452" y="14764"/>
                    <a:pt x="1533" y="15176"/>
                    <a:pt x="1549" y="15602"/>
                  </a:cubicBezTo>
                  <a:cubicBezTo>
                    <a:pt x="1564" y="16029"/>
                    <a:pt x="1585" y="16407"/>
                    <a:pt x="1599" y="16441"/>
                  </a:cubicBezTo>
                  <a:cubicBezTo>
                    <a:pt x="1613" y="16476"/>
                    <a:pt x="1618" y="16542"/>
                    <a:pt x="1610" y="16593"/>
                  </a:cubicBezTo>
                  <a:cubicBezTo>
                    <a:pt x="1588" y="16737"/>
                    <a:pt x="2309" y="16707"/>
                    <a:pt x="2399" y="16561"/>
                  </a:cubicBezTo>
                  <a:cubicBezTo>
                    <a:pt x="2451" y="16477"/>
                    <a:pt x="2526" y="16472"/>
                    <a:pt x="2618" y="16550"/>
                  </a:cubicBezTo>
                  <a:cubicBezTo>
                    <a:pt x="2697" y="16616"/>
                    <a:pt x="2959" y="16687"/>
                    <a:pt x="3195" y="16709"/>
                  </a:cubicBezTo>
                  <a:lnTo>
                    <a:pt x="3623" y="16753"/>
                  </a:lnTo>
                  <a:lnTo>
                    <a:pt x="3638" y="17679"/>
                  </a:lnTo>
                  <a:cubicBezTo>
                    <a:pt x="3661" y="18877"/>
                    <a:pt x="3655" y="18830"/>
                    <a:pt x="3872" y="18746"/>
                  </a:cubicBezTo>
                  <a:cubicBezTo>
                    <a:pt x="3976" y="18706"/>
                    <a:pt x="4168" y="18786"/>
                    <a:pt x="4308" y="18927"/>
                  </a:cubicBezTo>
                  <a:cubicBezTo>
                    <a:pt x="4506" y="19127"/>
                    <a:pt x="4530" y="19218"/>
                    <a:pt x="4416" y="19357"/>
                  </a:cubicBezTo>
                  <a:cubicBezTo>
                    <a:pt x="4293" y="19506"/>
                    <a:pt x="4369" y="19525"/>
                    <a:pt x="4927" y="19487"/>
                  </a:cubicBezTo>
                  <a:cubicBezTo>
                    <a:pt x="5290" y="19463"/>
                    <a:pt x="5694" y="19499"/>
                    <a:pt x="5824" y="19567"/>
                  </a:cubicBezTo>
                  <a:cubicBezTo>
                    <a:pt x="6058" y="19690"/>
                    <a:pt x="6058" y="19693"/>
                    <a:pt x="5824" y="19874"/>
                  </a:cubicBezTo>
                  <a:cubicBezTo>
                    <a:pt x="5686" y="19981"/>
                    <a:pt x="5662" y="20036"/>
                    <a:pt x="5766" y="20005"/>
                  </a:cubicBezTo>
                  <a:cubicBezTo>
                    <a:pt x="6095" y="19906"/>
                    <a:pt x="7058" y="20333"/>
                    <a:pt x="7096" y="20594"/>
                  </a:cubicBezTo>
                  <a:cubicBezTo>
                    <a:pt x="7128" y="20815"/>
                    <a:pt x="7238" y="20838"/>
                    <a:pt x="8345" y="20844"/>
                  </a:cubicBezTo>
                  <a:cubicBezTo>
                    <a:pt x="9168" y="20849"/>
                    <a:pt x="9619" y="20902"/>
                    <a:pt x="9754" y="21014"/>
                  </a:cubicBezTo>
                  <a:cubicBezTo>
                    <a:pt x="9862" y="21105"/>
                    <a:pt x="9925" y="21207"/>
                    <a:pt x="9891" y="21242"/>
                  </a:cubicBezTo>
                  <a:cubicBezTo>
                    <a:pt x="9856" y="21276"/>
                    <a:pt x="9925" y="21380"/>
                    <a:pt x="10042" y="21470"/>
                  </a:cubicBezTo>
                  <a:cubicBezTo>
                    <a:pt x="10126" y="21534"/>
                    <a:pt x="10471" y="21575"/>
                    <a:pt x="11360" y="21600"/>
                  </a:cubicBezTo>
                  <a:lnTo>
                    <a:pt x="11364" y="21600"/>
                  </a:lnTo>
                  <a:cubicBezTo>
                    <a:pt x="12118" y="21578"/>
                    <a:pt x="12527" y="21546"/>
                    <a:pt x="12527" y="21502"/>
                  </a:cubicBezTo>
                  <a:cubicBezTo>
                    <a:pt x="12527" y="21426"/>
                    <a:pt x="12419" y="21391"/>
                    <a:pt x="12286" y="21426"/>
                  </a:cubicBezTo>
                  <a:cubicBezTo>
                    <a:pt x="12003" y="21501"/>
                    <a:pt x="11655" y="21180"/>
                    <a:pt x="11929" y="21097"/>
                  </a:cubicBezTo>
                  <a:cubicBezTo>
                    <a:pt x="12618" y="20889"/>
                    <a:pt x="14198" y="20674"/>
                    <a:pt x="14299" y="20775"/>
                  </a:cubicBezTo>
                  <a:cubicBezTo>
                    <a:pt x="14424" y="20901"/>
                    <a:pt x="15351" y="20946"/>
                    <a:pt x="15351" y="20826"/>
                  </a:cubicBezTo>
                  <a:cubicBezTo>
                    <a:pt x="15351" y="20787"/>
                    <a:pt x="15293" y="20651"/>
                    <a:pt x="15225" y="20522"/>
                  </a:cubicBezTo>
                  <a:cubicBezTo>
                    <a:pt x="15064" y="20220"/>
                    <a:pt x="15407" y="20018"/>
                    <a:pt x="16096" y="20008"/>
                  </a:cubicBezTo>
                  <a:cubicBezTo>
                    <a:pt x="16512" y="20003"/>
                    <a:pt x="16615" y="19947"/>
                    <a:pt x="16777" y="19632"/>
                  </a:cubicBezTo>
                  <a:cubicBezTo>
                    <a:pt x="16917" y="19359"/>
                    <a:pt x="17004" y="19295"/>
                    <a:pt x="17105" y="19397"/>
                  </a:cubicBezTo>
                  <a:cubicBezTo>
                    <a:pt x="17329" y="19623"/>
                    <a:pt x="17427" y="19555"/>
                    <a:pt x="17400" y="19194"/>
                  </a:cubicBezTo>
                  <a:cubicBezTo>
                    <a:pt x="17379" y="18908"/>
                    <a:pt x="17429" y="18848"/>
                    <a:pt x="17714" y="18815"/>
                  </a:cubicBezTo>
                  <a:cubicBezTo>
                    <a:pt x="17899" y="18793"/>
                    <a:pt x="18058" y="18726"/>
                    <a:pt x="18067" y="18663"/>
                  </a:cubicBezTo>
                  <a:cubicBezTo>
                    <a:pt x="18099" y="18420"/>
                    <a:pt x="18120" y="18355"/>
                    <a:pt x="18218" y="18200"/>
                  </a:cubicBezTo>
                  <a:cubicBezTo>
                    <a:pt x="18275" y="18109"/>
                    <a:pt x="18420" y="18074"/>
                    <a:pt x="18553" y="18116"/>
                  </a:cubicBezTo>
                  <a:cubicBezTo>
                    <a:pt x="18847" y="18211"/>
                    <a:pt x="18867" y="17985"/>
                    <a:pt x="18574" y="17870"/>
                  </a:cubicBezTo>
                  <a:cubicBezTo>
                    <a:pt x="18370" y="17791"/>
                    <a:pt x="18368" y="17778"/>
                    <a:pt x="18574" y="17624"/>
                  </a:cubicBezTo>
                  <a:cubicBezTo>
                    <a:pt x="18723" y="17514"/>
                    <a:pt x="18784" y="17331"/>
                    <a:pt x="18762" y="17046"/>
                  </a:cubicBezTo>
                  <a:cubicBezTo>
                    <a:pt x="18733" y="16681"/>
                    <a:pt x="18761" y="16630"/>
                    <a:pt x="18996" y="16655"/>
                  </a:cubicBezTo>
                  <a:cubicBezTo>
                    <a:pt x="19178" y="16674"/>
                    <a:pt x="19298" y="16596"/>
                    <a:pt x="19363" y="16409"/>
                  </a:cubicBezTo>
                  <a:cubicBezTo>
                    <a:pt x="19492" y="16040"/>
                    <a:pt x="19487" y="15655"/>
                    <a:pt x="19356" y="15559"/>
                  </a:cubicBezTo>
                  <a:cubicBezTo>
                    <a:pt x="19232" y="15468"/>
                    <a:pt x="19198" y="12400"/>
                    <a:pt x="19320" y="12278"/>
                  </a:cubicBezTo>
                  <a:cubicBezTo>
                    <a:pt x="19412" y="12185"/>
                    <a:pt x="19289" y="11246"/>
                    <a:pt x="19161" y="11055"/>
                  </a:cubicBezTo>
                  <a:cubicBezTo>
                    <a:pt x="18994" y="10803"/>
                    <a:pt x="19189" y="9934"/>
                    <a:pt x="19385" y="10057"/>
                  </a:cubicBezTo>
                  <a:cubicBezTo>
                    <a:pt x="19547" y="10157"/>
                    <a:pt x="19811" y="12274"/>
                    <a:pt x="19741" y="12900"/>
                  </a:cubicBezTo>
                  <a:cubicBezTo>
                    <a:pt x="19707" y="13206"/>
                    <a:pt x="19737" y="13510"/>
                    <a:pt x="19806" y="13580"/>
                  </a:cubicBezTo>
                  <a:cubicBezTo>
                    <a:pt x="19892" y="13667"/>
                    <a:pt x="19889" y="13760"/>
                    <a:pt x="19795" y="13873"/>
                  </a:cubicBezTo>
                  <a:cubicBezTo>
                    <a:pt x="19564" y="14154"/>
                    <a:pt x="19664" y="14589"/>
                    <a:pt x="19950" y="14550"/>
                  </a:cubicBezTo>
                  <a:cubicBezTo>
                    <a:pt x="20088" y="14530"/>
                    <a:pt x="20267" y="14473"/>
                    <a:pt x="20346" y="14423"/>
                  </a:cubicBezTo>
                  <a:cubicBezTo>
                    <a:pt x="20426" y="14372"/>
                    <a:pt x="20527" y="14390"/>
                    <a:pt x="20570" y="14459"/>
                  </a:cubicBezTo>
                  <a:cubicBezTo>
                    <a:pt x="20762" y="14773"/>
                    <a:pt x="20867" y="14521"/>
                    <a:pt x="20854" y="13775"/>
                  </a:cubicBezTo>
                  <a:cubicBezTo>
                    <a:pt x="20840" y="12932"/>
                    <a:pt x="21030" y="12474"/>
                    <a:pt x="21211" y="12922"/>
                  </a:cubicBezTo>
                  <a:cubicBezTo>
                    <a:pt x="21264" y="13052"/>
                    <a:pt x="21375" y="13176"/>
                    <a:pt x="21459" y="13193"/>
                  </a:cubicBezTo>
                  <a:cubicBezTo>
                    <a:pt x="21501" y="13201"/>
                    <a:pt x="21530" y="12941"/>
                    <a:pt x="21553" y="12516"/>
                  </a:cubicBezTo>
                  <a:cubicBezTo>
                    <a:pt x="21534" y="12176"/>
                    <a:pt x="21508" y="11964"/>
                    <a:pt x="21477" y="12017"/>
                  </a:cubicBezTo>
                  <a:cubicBezTo>
                    <a:pt x="21242" y="12425"/>
                    <a:pt x="21121" y="12099"/>
                    <a:pt x="21121" y="11059"/>
                  </a:cubicBezTo>
                  <a:cubicBezTo>
                    <a:pt x="21121" y="9883"/>
                    <a:pt x="20947" y="8428"/>
                    <a:pt x="20678" y="7362"/>
                  </a:cubicBezTo>
                  <a:cubicBezTo>
                    <a:pt x="20511" y="6701"/>
                    <a:pt x="20512" y="6618"/>
                    <a:pt x="20696" y="6414"/>
                  </a:cubicBezTo>
                  <a:cubicBezTo>
                    <a:pt x="20990" y="6087"/>
                    <a:pt x="20876" y="5765"/>
                    <a:pt x="20422" y="5647"/>
                  </a:cubicBezTo>
                  <a:cubicBezTo>
                    <a:pt x="19977" y="5531"/>
                    <a:pt x="19835" y="5373"/>
                    <a:pt x="19975" y="5148"/>
                  </a:cubicBezTo>
                  <a:cubicBezTo>
                    <a:pt x="20163" y="4847"/>
                    <a:pt x="20154" y="4435"/>
                    <a:pt x="19961" y="4435"/>
                  </a:cubicBezTo>
                  <a:cubicBezTo>
                    <a:pt x="19719" y="4435"/>
                    <a:pt x="19354" y="3871"/>
                    <a:pt x="19471" y="3679"/>
                  </a:cubicBezTo>
                  <a:cubicBezTo>
                    <a:pt x="19535" y="3575"/>
                    <a:pt x="19484" y="3551"/>
                    <a:pt x="19302" y="3599"/>
                  </a:cubicBezTo>
                  <a:cubicBezTo>
                    <a:pt x="19024" y="3673"/>
                    <a:pt x="18795" y="3481"/>
                    <a:pt x="18726" y="3115"/>
                  </a:cubicBezTo>
                  <a:cubicBezTo>
                    <a:pt x="18703" y="2992"/>
                    <a:pt x="18680" y="2874"/>
                    <a:pt x="18675" y="2854"/>
                  </a:cubicBezTo>
                  <a:cubicBezTo>
                    <a:pt x="18670" y="2835"/>
                    <a:pt x="18562" y="2876"/>
                    <a:pt x="18434" y="2945"/>
                  </a:cubicBezTo>
                  <a:cubicBezTo>
                    <a:pt x="18141" y="3103"/>
                    <a:pt x="17939" y="2885"/>
                    <a:pt x="18005" y="2478"/>
                  </a:cubicBezTo>
                  <a:cubicBezTo>
                    <a:pt x="18046" y="2228"/>
                    <a:pt x="18007" y="2197"/>
                    <a:pt x="17714" y="2232"/>
                  </a:cubicBezTo>
                  <a:cubicBezTo>
                    <a:pt x="17445" y="2264"/>
                    <a:pt x="17375" y="2219"/>
                    <a:pt x="17371" y="2022"/>
                  </a:cubicBezTo>
                  <a:cubicBezTo>
                    <a:pt x="17364" y="1612"/>
                    <a:pt x="17204" y="1469"/>
                    <a:pt x="16802" y="1516"/>
                  </a:cubicBezTo>
                  <a:cubicBezTo>
                    <a:pt x="16594" y="1540"/>
                    <a:pt x="16166" y="1448"/>
                    <a:pt x="15855" y="1310"/>
                  </a:cubicBezTo>
                  <a:cubicBezTo>
                    <a:pt x="15100" y="973"/>
                    <a:pt x="14160" y="729"/>
                    <a:pt x="13618" y="727"/>
                  </a:cubicBezTo>
                  <a:cubicBezTo>
                    <a:pt x="13147" y="726"/>
                    <a:pt x="12632" y="328"/>
                    <a:pt x="12891" y="166"/>
                  </a:cubicBezTo>
                  <a:cubicBezTo>
                    <a:pt x="12966" y="120"/>
                    <a:pt x="13105" y="147"/>
                    <a:pt x="13197" y="224"/>
                  </a:cubicBezTo>
                  <a:cubicBezTo>
                    <a:pt x="13307" y="316"/>
                    <a:pt x="13388" y="320"/>
                    <a:pt x="13438" y="239"/>
                  </a:cubicBezTo>
                  <a:cubicBezTo>
                    <a:pt x="13480" y="170"/>
                    <a:pt x="13605" y="149"/>
                    <a:pt x="13716" y="192"/>
                  </a:cubicBezTo>
                  <a:cubicBezTo>
                    <a:pt x="13850" y="244"/>
                    <a:pt x="13887" y="223"/>
                    <a:pt x="13827" y="127"/>
                  </a:cubicBezTo>
                  <a:cubicBezTo>
                    <a:pt x="13780" y="50"/>
                    <a:pt x="12324" y="17"/>
                    <a:pt x="9930" y="0"/>
                  </a:cubicBezTo>
                  <a:close/>
                  <a:moveTo>
                    <a:pt x="6516" y="4153"/>
                  </a:moveTo>
                  <a:cubicBezTo>
                    <a:pt x="6857" y="4111"/>
                    <a:pt x="7411" y="4393"/>
                    <a:pt x="7326" y="4616"/>
                  </a:cubicBezTo>
                  <a:cubicBezTo>
                    <a:pt x="7160" y="5053"/>
                    <a:pt x="7119" y="5921"/>
                    <a:pt x="7240" y="6461"/>
                  </a:cubicBezTo>
                  <a:cubicBezTo>
                    <a:pt x="7316" y="6801"/>
                    <a:pt x="7332" y="7123"/>
                    <a:pt x="7272" y="7202"/>
                  </a:cubicBezTo>
                  <a:cubicBezTo>
                    <a:pt x="7214" y="7280"/>
                    <a:pt x="7157" y="7572"/>
                    <a:pt x="7150" y="7850"/>
                  </a:cubicBezTo>
                  <a:lnTo>
                    <a:pt x="7135" y="8356"/>
                  </a:lnTo>
                  <a:lnTo>
                    <a:pt x="7589" y="8273"/>
                  </a:lnTo>
                  <a:cubicBezTo>
                    <a:pt x="8156" y="8171"/>
                    <a:pt x="8809" y="8447"/>
                    <a:pt x="8601" y="8700"/>
                  </a:cubicBezTo>
                  <a:cubicBezTo>
                    <a:pt x="8497" y="8827"/>
                    <a:pt x="8542" y="8877"/>
                    <a:pt x="8806" y="8928"/>
                  </a:cubicBezTo>
                  <a:cubicBezTo>
                    <a:pt x="8994" y="8964"/>
                    <a:pt x="9215" y="8938"/>
                    <a:pt x="9296" y="8870"/>
                  </a:cubicBezTo>
                  <a:cubicBezTo>
                    <a:pt x="9378" y="8802"/>
                    <a:pt x="9495" y="8778"/>
                    <a:pt x="9556" y="8816"/>
                  </a:cubicBezTo>
                  <a:cubicBezTo>
                    <a:pt x="9756" y="8940"/>
                    <a:pt x="11789" y="9013"/>
                    <a:pt x="11789" y="8895"/>
                  </a:cubicBezTo>
                  <a:cubicBezTo>
                    <a:pt x="11789" y="8833"/>
                    <a:pt x="11730" y="8748"/>
                    <a:pt x="11659" y="8704"/>
                  </a:cubicBezTo>
                  <a:cubicBezTo>
                    <a:pt x="11580" y="8654"/>
                    <a:pt x="11576" y="8568"/>
                    <a:pt x="11645" y="8479"/>
                  </a:cubicBezTo>
                  <a:cubicBezTo>
                    <a:pt x="11706" y="8400"/>
                    <a:pt x="11744" y="8209"/>
                    <a:pt x="11731" y="8053"/>
                  </a:cubicBezTo>
                  <a:cubicBezTo>
                    <a:pt x="11704" y="7739"/>
                    <a:pt x="11848" y="7604"/>
                    <a:pt x="12217" y="7597"/>
                  </a:cubicBezTo>
                  <a:cubicBezTo>
                    <a:pt x="12391" y="7593"/>
                    <a:pt x="12481" y="7484"/>
                    <a:pt x="12527" y="7220"/>
                  </a:cubicBezTo>
                  <a:cubicBezTo>
                    <a:pt x="12582" y="6907"/>
                    <a:pt x="12639" y="6856"/>
                    <a:pt x="12909" y="6888"/>
                  </a:cubicBezTo>
                  <a:cubicBezTo>
                    <a:pt x="13204" y="6923"/>
                    <a:pt x="13229" y="6895"/>
                    <a:pt x="13197" y="6493"/>
                  </a:cubicBezTo>
                  <a:cubicBezTo>
                    <a:pt x="13178" y="6255"/>
                    <a:pt x="13131" y="6006"/>
                    <a:pt x="13092" y="5944"/>
                  </a:cubicBezTo>
                  <a:cubicBezTo>
                    <a:pt x="12954" y="5718"/>
                    <a:pt x="13451" y="5481"/>
                    <a:pt x="14036" y="5491"/>
                  </a:cubicBezTo>
                  <a:cubicBezTo>
                    <a:pt x="14622" y="5502"/>
                    <a:pt x="14624" y="5501"/>
                    <a:pt x="14587" y="5126"/>
                  </a:cubicBezTo>
                  <a:cubicBezTo>
                    <a:pt x="14551" y="4763"/>
                    <a:pt x="14571" y="4743"/>
                    <a:pt x="15073" y="4706"/>
                  </a:cubicBezTo>
                  <a:cubicBezTo>
                    <a:pt x="15659" y="4664"/>
                    <a:pt x="15871" y="4903"/>
                    <a:pt x="15614" y="5318"/>
                  </a:cubicBezTo>
                  <a:cubicBezTo>
                    <a:pt x="15437" y="5603"/>
                    <a:pt x="15572" y="5628"/>
                    <a:pt x="15776" y="5347"/>
                  </a:cubicBezTo>
                  <a:cubicBezTo>
                    <a:pt x="15939" y="5121"/>
                    <a:pt x="16268" y="5232"/>
                    <a:pt x="16129" y="5466"/>
                  </a:cubicBezTo>
                  <a:cubicBezTo>
                    <a:pt x="16073" y="5560"/>
                    <a:pt x="16111" y="5554"/>
                    <a:pt x="16237" y="5452"/>
                  </a:cubicBezTo>
                  <a:cubicBezTo>
                    <a:pt x="16371" y="5342"/>
                    <a:pt x="16459" y="5332"/>
                    <a:pt x="16514" y="5423"/>
                  </a:cubicBezTo>
                  <a:cubicBezTo>
                    <a:pt x="16559" y="5495"/>
                    <a:pt x="16646" y="5523"/>
                    <a:pt x="16709" y="5484"/>
                  </a:cubicBezTo>
                  <a:cubicBezTo>
                    <a:pt x="16914" y="5356"/>
                    <a:pt x="17096" y="5555"/>
                    <a:pt x="16943" y="5741"/>
                  </a:cubicBezTo>
                  <a:cubicBezTo>
                    <a:pt x="16798" y="5917"/>
                    <a:pt x="16894" y="6218"/>
                    <a:pt x="17062" y="6114"/>
                  </a:cubicBezTo>
                  <a:cubicBezTo>
                    <a:pt x="17230" y="6008"/>
                    <a:pt x="17573" y="6350"/>
                    <a:pt x="17595" y="6645"/>
                  </a:cubicBezTo>
                  <a:cubicBezTo>
                    <a:pt x="17612" y="6873"/>
                    <a:pt x="17674" y="6921"/>
                    <a:pt x="17901" y="6877"/>
                  </a:cubicBezTo>
                  <a:cubicBezTo>
                    <a:pt x="18270" y="6806"/>
                    <a:pt x="18403" y="7071"/>
                    <a:pt x="18337" y="7745"/>
                  </a:cubicBezTo>
                  <a:cubicBezTo>
                    <a:pt x="18288" y="8241"/>
                    <a:pt x="18302" y="8273"/>
                    <a:pt x="18600" y="8273"/>
                  </a:cubicBezTo>
                  <a:cubicBezTo>
                    <a:pt x="18973" y="8273"/>
                    <a:pt x="19296" y="8800"/>
                    <a:pt x="19064" y="9033"/>
                  </a:cubicBezTo>
                  <a:cubicBezTo>
                    <a:pt x="18974" y="9124"/>
                    <a:pt x="18970" y="9271"/>
                    <a:pt x="19046" y="9474"/>
                  </a:cubicBezTo>
                  <a:cubicBezTo>
                    <a:pt x="19205" y="9894"/>
                    <a:pt x="19130" y="9959"/>
                    <a:pt x="18520" y="9941"/>
                  </a:cubicBezTo>
                  <a:cubicBezTo>
                    <a:pt x="18108" y="9928"/>
                    <a:pt x="18000" y="9882"/>
                    <a:pt x="18027" y="9727"/>
                  </a:cubicBezTo>
                  <a:cubicBezTo>
                    <a:pt x="18073" y="9456"/>
                    <a:pt x="17851" y="9340"/>
                    <a:pt x="17757" y="9586"/>
                  </a:cubicBezTo>
                  <a:cubicBezTo>
                    <a:pt x="17696" y="9747"/>
                    <a:pt x="17647" y="9756"/>
                    <a:pt x="17501" y="9633"/>
                  </a:cubicBezTo>
                  <a:cubicBezTo>
                    <a:pt x="17401" y="9550"/>
                    <a:pt x="17353" y="9423"/>
                    <a:pt x="17397" y="9351"/>
                  </a:cubicBezTo>
                  <a:cubicBezTo>
                    <a:pt x="17444" y="9274"/>
                    <a:pt x="17405" y="9247"/>
                    <a:pt x="17303" y="9286"/>
                  </a:cubicBezTo>
                  <a:cubicBezTo>
                    <a:pt x="17207" y="9323"/>
                    <a:pt x="17011" y="9311"/>
                    <a:pt x="16867" y="9257"/>
                  </a:cubicBezTo>
                  <a:cubicBezTo>
                    <a:pt x="16667" y="9182"/>
                    <a:pt x="16623" y="9085"/>
                    <a:pt x="16669" y="8841"/>
                  </a:cubicBezTo>
                  <a:cubicBezTo>
                    <a:pt x="16740" y="8467"/>
                    <a:pt x="16694" y="8452"/>
                    <a:pt x="16183" y="8718"/>
                  </a:cubicBezTo>
                  <a:cubicBezTo>
                    <a:pt x="15828" y="8903"/>
                    <a:pt x="15774" y="8904"/>
                    <a:pt x="15444" y="8707"/>
                  </a:cubicBezTo>
                  <a:cubicBezTo>
                    <a:pt x="15108" y="8507"/>
                    <a:pt x="15078" y="8510"/>
                    <a:pt x="14929" y="8715"/>
                  </a:cubicBezTo>
                  <a:cubicBezTo>
                    <a:pt x="14773" y="8930"/>
                    <a:pt x="14423" y="8855"/>
                    <a:pt x="14558" y="8635"/>
                  </a:cubicBezTo>
                  <a:cubicBezTo>
                    <a:pt x="14597" y="8572"/>
                    <a:pt x="14514" y="8519"/>
                    <a:pt x="14375" y="8519"/>
                  </a:cubicBezTo>
                  <a:cubicBezTo>
                    <a:pt x="14106" y="8519"/>
                    <a:pt x="14037" y="8700"/>
                    <a:pt x="14252" y="8834"/>
                  </a:cubicBezTo>
                  <a:cubicBezTo>
                    <a:pt x="14409" y="8931"/>
                    <a:pt x="14158" y="9275"/>
                    <a:pt x="13950" y="9250"/>
                  </a:cubicBezTo>
                  <a:cubicBezTo>
                    <a:pt x="13562" y="9204"/>
                    <a:pt x="13366" y="9276"/>
                    <a:pt x="13427" y="9438"/>
                  </a:cubicBezTo>
                  <a:cubicBezTo>
                    <a:pt x="13498" y="9624"/>
                    <a:pt x="13109" y="10055"/>
                    <a:pt x="12984" y="9930"/>
                  </a:cubicBezTo>
                  <a:cubicBezTo>
                    <a:pt x="12944" y="9889"/>
                    <a:pt x="12847" y="9894"/>
                    <a:pt x="12772" y="9941"/>
                  </a:cubicBezTo>
                  <a:cubicBezTo>
                    <a:pt x="12672" y="10003"/>
                    <a:pt x="12674" y="10072"/>
                    <a:pt x="12772" y="10190"/>
                  </a:cubicBezTo>
                  <a:cubicBezTo>
                    <a:pt x="12858" y="10295"/>
                    <a:pt x="12864" y="10381"/>
                    <a:pt x="12786" y="10429"/>
                  </a:cubicBezTo>
                  <a:cubicBezTo>
                    <a:pt x="12718" y="10472"/>
                    <a:pt x="12690" y="10839"/>
                    <a:pt x="12722" y="11276"/>
                  </a:cubicBezTo>
                  <a:cubicBezTo>
                    <a:pt x="12752" y="11700"/>
                    <a:pt x="12778" y="12310"/>
                    <a:pt x="12779" y="12629"/>
                  </a:cubicBezTo>
                  <a:cubicBezTo>
                    <a:pt x="12781" y="13167"/>
                    <a:pt x="12805" y="13211"/>
                    <a:pt x="13114" y="13247"/>
                  </a:cubicBezTo>
                  <a:cubicBezTo>
                    <a:pt x="13424" y="13283"/>
                    <a:pt x="13446" y="13322"/>
                    <a:pt x="13417" y="13808"/>
                  </a:cubicBezTo>
                  <a:cubicBezTo>
                    <a:pt x="13388" y="14278"/>
                    <a:pt x="13423" y="14351"/>
                    <a:pt x="13755" y="14524"/>
                  </a:cubicBezTo>
                  <a:cubicBezTo>
                    <a:pt x="13958" y="14630"/>
                    <a:pt x="14129" y="14769"/>
                    <a:pt x="14137" y="14835"/>
                  </a:cubicBezTo>
                  <a:cubicBezTo>
                    <a:pt x="14159" y="15008"/>
                    <a:pt x="14192" y="15111"/>
                    <a:pt x="14303" y="15367"/>
                  </a:cubicBezTo>
                  <a:cubicBezTo>
                    <a:pt x="14359" y="15496"/>
                    <a:pt x="14334" y="15794"/>
                    <a:pt x="14245" y="16065"/>
                  </a:cubicBezTo>
                  <a:cubicBezTo>
                    <a:pt x="14160" y="16325"/>
                    <a:pt x="14126" y="16595"/>
                    <a:pt x="14169" y="16666"/>
                  </a:cubicBezTo>
                  <a:cubicBezTo>
                    <a:pt x="14277" y="16842"/>
                    <a:pt x="13770" y="17183"/>
                    <a:pt x="13536" y="17093"/>
                  </a:cubicBezTo>
                  <a:cubicBezTo>
                    <a:pt x="13389" y="17036"/>
                    <a:pt x="13363" y="17080"/>
                    <a:pt x="13417" y="17288"/>
                  </a:cubicBezTo>
                  <a:cubicBezTo>
                    <a:pt x="13494" y="17588"/>
                    <a:pt x="13130" y="17874"/>
                    <a:pt x="12822" y="17755"/>
                  </a:cubicBezTo>
                  <a:cubicBezTo>
                    <a:pt x="12616" y="17675"/>
                    <a:pt x="12590" y="17821"/>
                    <a:pt x="12779" y="18011"/>
                  </a:cubicBezTo>
                  <a:cubicBezTo>
                    <a:pt x="12999" y="18233"/>
                    <a:pt x="12688" y="18337"/>
                    <a:pt x="11677" y="18373"/>
                  </a:cubicBezTo>
                  <a:cubicBezTo>
                    <a:pt x="11165" y="18392"/>
                    <a:pt x="10712" y="18409"/>
                    <a:pt x="10668" y="18413"/>
                  </a:cubicBezTo>
                  <a:cubicBezTo>
                    <a:pt x="10625" y="18417"/>
                    <a:pt x="10594" y="18518"/>
                    <a:pt x="10604" y="18637"/>
                  </a:cubicBezTo>
                  <a:cubicBezTo>
                    <a:pt x="10618" y="18814"/>
                    <a:pt x="10503" y="18860"/>
                    <a:pt x="9977" y="18891"/>
                  </a:cubicBezTo>
                  <a:cubicBezTo>
                    <a:pt x="9622" y="18911"/>
                    <a:pt x="9330" y="18911"/>
                    <a:pt x="9325" y="18891"/>
                  </a:cubicBezTo>
                  <a:cubicBezTo>
                    <a:pt x="9320" y="18870"/>
                    <a:pt x="9297" y="18621"/>
                    <a:pt x="9271" y="18333"/>
                  </a:cubicBezTo>
                  <a:cubicBezTo>
                    <a:pt x="9234" y="17917"/>
                    <a:pt x="9270" y="17773"/>
                    <a:pt x="9465" y="17635"/>
                  </a:cubicBezTo>
                  <a:cubicBezTo>
                    <a:pt x="9673" y="17489"/>
                    <a:pt x="9680" y="17451"/>
                    <a:pt x="9520" y="17389"/>
                  </a:cubicBezTo>
                  <a:cubicBezTo>
                    <a:pt x="9295" y="17303"/>
                    <a:pt x="9271" y="16989"/>
                    <a:pt x="9476" y="16861"/>
                  </a:cubicBezTo>
                  <a:cubicBezTo>
                    <a:pt x="9556" y="16812"/>
                    <a:pt x="9959" y="16738"/>
                    <a:pt x="10370" y="16698"/>
                  </a:cubicBezTo>
                  <a:lnTo>
                    <a:pt x="11112" y="16626"/>
                  </a:lnTo>
                  <a:lnTo>
                    <a:pt x="11137" y="14929"/>
                  </a:lnTo>
                  <a:cubicBezTo>
                    <a:pt x="11150" y="13967"/>
                    <a:pt x="11109" y="13198"/>
                    <a:pt x="11043" y="13157"/>
                  </a:cubicBezTo>
                  <a:cubicBezTo>
                    <a:pt x="10976" y="13115"/>
                    <a:pt x="10972" y="12995"/>
                    <a:pt x="11032" y="12875"/>
                  </a:cubicBezTo>
                  <a:cubicBezTo>
                    <a:pt x="11177" y="12584"/>
                    <a:pt x="11198" y="11588"/>
                    <a:pt x="11065" y="11381"/>
                  </a:cubicBezTo>
                  <a:cubicBezTo>
                    <a:pt x="10979" y="11248"/>
                    <a:pt x="10871" y="11242"/>
                    <a:pt x="10589" y="11341"/>
                  </a:cubicBezTo>
                  <a:cubicBezTo>
                    <a:pt x="10366" y="11419"/>
                    <a:pt x="10161" y="11421"/>
                    <a:pt x="10056" y="11352"/>
                  </a:cubicBezTo>
                  <a:cubicBezTo>
                    <a:pt x="9962" y="11289"/>
                    <a:pt x="9389" y="11250"/>
                    <a:pt x="8785" y="11261"/>
                  </a:cubicBezTo>
                  <a:cubicBezTo>
                    <a:pt x="8054" y="11274"/>
                    <a:pt x="7670" y="11229"/>
                    <a:pt x="7639" y="11135"/>
                  </a:cubicBezTo>
                  <a:cubicBezTo>
                    <a:pt x="7614" y="11057"/>
                    <a:pt x="7485" y="10997"/>
                    <a:pt x="7355" y="10997"/>
                  </a:cubicBezTo>
                  <a:cubicBezTo>
                    <a:pt x="7224" y="10997"/>
                    <a:pt x="7013" y="10927"/>
                    <a:pt x="6883" y="10845"/>
                  </a:cubicBezTo>
                  <a:cubicBezTo>
                    <a:pt x="6697" y="10728"/>
                    <a:pt x="6581" y="10733"/>
                    <a:pt x="6346" y="10860"/>
                  </a:cubicBezTo>
                  <a:cubicBezTo>
                    <a:pt x="5832" y="11137"/>
                    <a:pt x="5593" y="11000"/>
                    <a:pt x="5550" y="10408"/>
                  </a:cubicBezTo>
                  <a:lnTo>
                    <a:pt x="5514" y="9883"/>
                  </a:lnTo>
                  <a:lnTo>
                    <a:pt x="4909" y="9883"/>
                  </a:lnTo>
                  <a:cubicBezTo>
                    <a:pt x="4579" y="9883"/>
                    <a:pt x="4276" y="9824"/>
                    <a:pt x="4232" y="9753"/>
                  </a:cubicBezTo>
                  <a:cubicBezTo>
                    <a:pt x="4099" y="9536"/>
                    <a:pt x="4126" y="7801"/>
                    <a:pt x="4265" y="7629"/>
                  </a:cubicBezTo>
                  <a:cubicBezTo>
                    <a:pt x="4336" y="7541"/>
                    <a:pt x="4416" y="7357"/>
                    <a:pt x="4441" y="7220"/>
                  </a:cubicBezTo>
                  <a:cubicBezTo>
                    <a:pt x="4476" y="7027"/>
                    <a:pt x="4600" y="6964"/>
                    <a:pt x="5003" y="6935"/>
                  </a:cubicBezTo>
                  <a:lnTo>
                    <a:pt x="5514" y="6899"/>
                  </a:lnTo>
                  <a:lnTo>
                    <a:pt x="5550" y="5824"/>
                  </a:lnTo>
                  <a:cubicBezTo>
                    <a:pt x="5584" y="4815"/>
                    <a:pt x="5605" y="4743"/>
                    <a:pt x="5864" y="4706"/>
                  </a:cubicBezTo>
                  <a:cubicBezTo>
                    <a:pt x="6016" y="4685"/>
                    <a:pt x="6137" y="4588"/>
                    <a:pt x="6137" y="4493"/>
                  </a:cubicBezTo>
                  <a:cubicBezTo>
                    <a:pt x="6137" y="4398"/>
                    <a:pt x="6251" y="4262"/>
                    <a:pt x="6386" y="4189"/>
                  </a:cubicBezTo>
                  <a:cubicBezTo>
                    <a:pt x="6424" y="4169"/>
                    <a:pt x="6467" y="4159"/>
                    <a:pt x="6516" y="4153"/>
                  </a:cubicBezTo>
                  <a:close/>
                  <a:moveTo>
                    <a:pt x="21557" y="8769"/>
                  </a:moveTo>
                  <a:cubicBezTo>
                    <a:pt x="21527" y="8769"/>
                    <a:pt x="21472" y="8824"/>
                    <a:pt x="21431" y="8892"/>
                  </a:cubicBezTo>
                  <a:cubicBezTo>
                    <a:pt x="21389" y="8960"/>
                    <a:pt x="21410" y="9015"/>
                    <a:pt x="21481" y="9015"/>
                  </a:cubicBezTo>
                  <a:cubicBezTo>
                    <a:pt x="21540" y="9015"/>
                    <a:pt x="21584" y="8972"/>
                    <a:pt x="21600" y="8921"/>
                  </a:cubicBezTo>
                  <a:cubicBezTo>
                    <a:pt x="21600" y="8900"/>
                    <a:pt x="21600" y="8884"/>
                    <a:pt x="21600" y="8863"/>
                  </a:cubicBezTo>
                  <a:cubicBezTo>
                    <a:pt x="21592" y="8818"/>
                    <a:pt x="21579" y="8769"/>
                    <a:pt x="21557" y="8769"/>
                  </a:cubicBezTo>
                  <a:close/>
                  <a:moveTo>
                    <a:pt x="21535" y="10737"/>
                  </a:moveTo>
                  <a:cubicBezTo>
                    <a:pt x="21524" y="10764"/>
                    <a:pt x="21515" y="10830"/>
                    <a:pt x="21513" y="10932"/>
                  </a:cubicBezTo>
                  <a:cubicBezTo>
                    <a:pt x="21511" y="11136"/>
                    <a:pt x="21537" y="11236"/>
                    <a:pt x="21571" y="11153"/>
                  </a:cubicBezTo>
                  <a:cubicBezTo>
                    <a:pt x="21582" y="11126"/>
                    <a:pt x="21585" y="11083"/>
                    <a:pt x="21589" y="11044"/>
                  </a:cubicBezTo>
                  <a:cubicBezTo>
                    <a:pt x="21590" y="11013"/>
                    <a:pt x="21589" y="10939"/>
                    <a:pt x="21589" y="10907"/>
                  </a:cubicBezTo>
                  <a:cubicBezTo>
                    <a:pt x="21586" y="10864"/>
                    <a:pt x="21584" y="10821"/>
                    <a:pt x="21575" y="10784"/>
                  </a:cubicBezTo>
                  <a:cubicBezTo>
                    <a:pt x="21559" y="10724"/>
                    <a:pt x="21546" y="10709"/>
                    <a:pt x="21535" y="10737"/>
                  </a:cubicBezTo>
                  <a:close/>
                </a:path>
              </a:pathLst>
            </a:custGeom>
            <a:ln w="12700" cap="flat">
              <a:noFill/>
              <a:miter lim="400000"/>
            </a:ln>
            <a:effectLst/>
          </p:spPr>
        </p:pic>
        <p:sp>
          <p:nvSpPr>
            <p:cNvPr id="11" name="CHANGE HAPPENS"/>
            <p:cNvSpPr txBox="1"/>
            <p:nvPr/>
          </p:nvSpPr>
          <p:spPr>
            <a:xfrm>
              <a:off x="678552" y="0"/>
              <a:ext cx="2806702" cy="76716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Autofit/>
            </a:bodyPr>
            <a:lstStyle/>
            <a:p>
              <a:pPr algn="ctr" defTabSz="457200">
                <a:spcBef>
                  <a:spcPts val="900"/>
                </a:spcBef>
                <a:defRPr b="0">
                  <a:solidFill>
                    <a:srgbClr val="594B3B"/>
                  </a:solidFill>
                  <a:latin typeface="Hoefler Text"/>
                  <a:ea typeface="Hoefler Text"/>
                  <a:cs typeface="Hoefler Text"/>
                  <a:sym typeface="Hoefler Text"/>
                </a:defRPr>
              </a:pPr>
              <a:r>
                <a:rPr dirty="0"/>
                <a:t>CHANGE </a:t>
              </a:r>
              <a:r>
                <a:rPr dirty="0">
                  <a:latin typeface="Luminari"/>
                  <a:ea typeface="Luminari"/>
                  <a:cs typeface="Luminari"/>
                  <a:sym typeface="Luminari"/>
                </a:rPr>
                <a:t>HAPPENS</a:t>
              </a:r>
            </a:p>
          </p:txBody>
        </p:sp>
        <p:sp>
          <p:nvSpPr>
            <p:cNvPr id="12" name="We Can Help…"/>
            <p:cNvSpPr txBox="1"/>
            <p:nvPr/>
          </p:nvSpPr>
          <p:spPr>
            <a:xfrm>
              <a:off x="308382" y="3346187"/>
              <a:ext cx="3547047" cy="110035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Autofit/>
            </a:bodyPr>
            <a:lstStyle/>
            <a:p>
              <a:pPr algn="ctr" defTabSz="457200">
                <a:spcBef>
                  <a:spcPts val="900"/>
                </a:spcBef>
                <a:defRPr b="0">
                  <a:solidFill>
                    <a:srgbClr val="594B3B"/>
                  </a:solidFill>
                  <a:latin typeface="Hoefler Text"/>
                  <a:ea typeface="Hoefler Text"/>
                  <a:cs typeface="Hoefler Text"/>
                  <a:sym typeface="Hoefler Text"/>
                </a:defRPr>
              </a:pPr>
              <a:r>
                <a:rPr sz="1200" dirty="0"/>
                <a:t>We Can Help</a:t>
              </a:r>
            </a:p>
            <a:p>
              <a:pPr algn="ctr" defTabSz="457200">
                <a:defRPr sz="1400" b="0" cap="all" spc="140">
                  <a:solidFill>
                    <a:srgbClr val="594B3B"/>
                  </a:solidFill>
                  <a:latin typeface="Arial Narrow"/>
                  <a:ea typeface="Arial Narrow"/>
                  <a:cs typeface="Arial Narrow"/>
                  <a:sym typeface="Arial Narrow"/>
                </a:defRPr>
              </a:pPr>
              <a:endParaRPr sz="1200" dirty="0"/>
            </a:p>
            <a:p>
              <a:pPr algn="ctr" defTabSz="457200">
                <a:defRPr sz="1400" b="0" cap="all" spc="140">
                  <a:solidFill>
                    <a:srgbClr val="594B3B"/>
                  </a:solidFill>
                  <a:latin typeface="Arial Narrow"/>
                  <a:ea typeface="Arial Narrow"/>
                  <a:cs typeface="Arial Narrow"/>
                  <a:sym typeface="Arial Narrow"/>
                </a:defRPr>
              </a:pPr>
              <a:r>
                <a:rPr sz="1200" dirty="0"/>
                <a:t>Association of </a:t>
              </a:r>
            </a:p>
            <a:p>
              <a:pPr algn="ctr" defTabSz="457200">
                <a:defRPr sz="1400" b="0" cap="all" spc="140">
                  <a:solidFill>
                    <a:srgbClr val="594B3B"/>
                  </a:solidFill>
                  <a:latin typeface="Arial Narrow"/>
                  <a:ea typeface="Arial Narrow"/>
                  <a:cs typeface="Arial Narrow"/>
                  <a:sym typeface="Arial Narrow"/>
                </a:defRPr>
              </a:pPr>
              <a:r>
                <a:rPr sz="1200" dirty="0"/>
                <a:t>United Church of Christ</a:t>
              </a:r>
            </a:p>
            <a:p>
              <a:pPr algn="ctr" defTabSz="457200">
                <a:defRPr sz="1400" b="0" cap="all" spc="140">
                  <a:solidFill>
                    <a:srgbClr val="594B3B"/>
                  </a:solidFill>
                  <a:latin typeface="Arial Narrow"/>
                  <a:ea typeface="Arial Narrow"/>
                  <a:cs typeface="Arial Narrow"/>
                  <a:sym typeface="Arial Narrow"/>
                </a:defRPr>
              </a:pPr>
              <a:r>
                <a:rPr sz="1200" dirty="0"/>
                <a:t>Intentional </a:t>
              </a:r>
              <a:r>
                <a:rPr sz="1200" dirty="0" smtClean="0"/>
                <a:t>Interim</a:t>
              </a:r>
              <a:r>
                <a:rPr lang="en-US" sz="1200" dirty="0" smtClean="0"/>
                <a:t>s</a:t>
              </a:r>
              <a:endParaRPr sz="1200" dirty="0"/>
            </a:p>
            <a:p>
              <a:pPr defTabSz="457200">
                <a:defRPr sz="1400" b="0" cap="all" spc="140">
                  <a:solidFill>
                    <a:srgbClr val="594B3B"/>
                  </a:solidFill>
                  <a:latin typeface="Arial Narrow"/>
                  <a:ea typeface="Arial Narrow"/>
                  <a:cs typeface="Arial Narrow"/>
                  <a:sym typeface="Arial Narrow"/>
                </a:defRPr>
              </a:pPr>
              <a:r>
                <a:rPr sz="1200" dirty="0"/>
                <a:t> Ministers</a:t>
              </a:r>
            </a:p>
          </p:txBody>
        </p:sp>
      </p:grpSp>
      <p:pic>
        <p:nvPicPr>
          <p:cNvPr id="14" name="unknown.jpg" descr="unknown.jpg"/>
          <p:cNvPicPr>
            <a:picLocks noChangeAspect="1"/>
          </p:cNvPicPr>
          <p:nvPr/>
        </p:nvPicPr>
        <p:blipFill>
          <a:blip r:embed="rId5">
            <a:extLst/>
          </a:blip>
          <a:srcRect b="1"/>
          <a:stretch>
            <a:fillRect/>
          </a:stretch>
        </p:blipFill>
        <p:spPr>
          <a:xfrm>
            <a:off x="6190593" y="902287"/>
            <a:ext cx="4280568" cy="10827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0802"/>
                </a:lnTo>
                <a:lnTo>
                  <a:pt x="0" y="21600"/>
                </a:lnTo>
                <a:lnTo>
                  <a:pt x="3914" y="21600"/>
                </a:lnTo>
                <a:lnTo>
                  <a:pt x="7827" y="21600"/>
                </a:lnTo>
                <a:lnTo>
                  <a:pt x="7838" y="21062"/>
                </a:lnTo>
                <a:cubicBezTo>
                  <a:pt x="7848" y="20579"/>
                  <a:pt x="7859" y="20522"/>
                  <a:pt x="7945" y="20544"/>
                </a:cubicBezTo>
                <a:cubicBezTo>
                  <a:pt x="8012" y="20561"/>
                  <a:pt x="8051" y="20475"/>
                  <a:pt x="8075" y="20255"/>
                </a:cubicBezTo>
                <a:cubicBezTo>
                  <a:pt x="8112" y="19912"/>
                  <a:pt x="8111" y="19893"/>
                  <a:pt x="8071" y="19124"/>
                </a:cubicBezTo>
                <a:cubicBezTo>
                  <a:pt x="8055" y="18832"/>
                  <a:pt x="8055" y="18513"/>
                  <a:pt x="8071" y="18412"/>
                </a:cubicBezTo>
                <a:cubicBezTo>
                  <a:pt x="8111" y="18157"/>
                  <a:pt x="8126" y="16972"/>
                  <a:pt x="8092" y="16786"/>
                </a:cubicBezTo>
                <a:cubicBezTo>
                  <a:pt x="8064" y="16637"/>
                  <a:pt x="8065" y="16532"/>
                  <a:pt x="8102" y="15616"/>
                </a:cubicBezTo>
                <a:cubicBezTo>
                  <a:pt x="8118" y="15198"/>
                  <a:pt x="8113" y="15175"/>
                  <a:pt x="7986" y="15141"/>
                </a:cubicBezTo>
                <a:cubicBezTo>
                  <a:pt x="7822" y="15097"/>
                  <a:pt x="7813" y="15066"/>
                  <a:pt x="7813" y="14496"/>
                </a:cubicBezTo>
                <a:lnTo>
                  <a:pt x="7813" y="14041"/>
                </a:lnTo>
                <a:lnTo>
                  <a:pt x="7492" y="14026"/>
                </a:lnTo>
                <a:cubicBezTo>
                  <a:pt x="7316" y="14017"/>
                  <a:pt x="7156" y="13948"/>
                  <a:pt x="7136" y="13871"/>
                </a:cubicBezTo>
                <a:cubicBezTo>
                  <a:pt x="7115" y="13788"/>
                  <a:pt x="7105" y="12388"/>
                  <a:pt x="7111" y="10359"/>
                </a:cubicBezTo>
                <a:lnTo>
                  <a:pt x="7121" y="6985"/>
                </a:lnTo>
                <a:lnTo>
                  <a:pt x="7521" y="6985"/>
                </a:lnTo>
                <a:cubicBezTo>
                  <a:pt x="7839" y="6985"/>
                  <a:pt x="7920" y="7024"/>
                  <a:pt x="7912" y="7179"/>
                </a:cubicBezTo>
                <a:cubicBezTo>
                  <a:pt x="7894" y="7512"/>
                  <a:pt x="7977" y="7786"/>
                  <a:pt x="8049" y="7634"/>
                </a:cubicBezTo>
                <a:cubicBezTo>
                  <a:pt x="8118" y="7487"/>
                  <a:pt x="8272" y="7808"/>
                  <a:pt x="8224" y="7998"/>
                </a:cubicBezTo>
                <a:cubicBezTo>
                  <a:pt x="8210" y="8054"/>
                  <a:pt x="8216" y="8229"/>
                  <a:pt x="8237" y="8385"/>
                </a:cubicBezTo>
                <a:cubicBezTo>
                  <a:pt x="8264" y="8587"/>
                  <a:pt x="8263" y="8717"/>
                  <a:pt x="8235" y="8828"/>
                </a:cubicBezTo>
                <a:cubicBezTo>
                  <a:pt x="8212" y="8919"/>
                  <a:pt x="8196" y="9533"/>
                  <a:pt x="8196" y="10272"/>
                </a:cubicBezTo>
                <a:cubicBezTo>
                  <a:pt x="8196" y="11303"/>
                  <a:pt x="8208" y="11596"/>
                  <a:pt x="8256" y="11735"/>
                </a:cubicBezTo>
                <a:cubicBezTo>
                  <a:pt x="8317" y="11911"/>
                  <a:pt x="8292" y="12315"/>
                  <a:pt x="8230" y="12163"/>
                </a:cubicBezTo>
                <a:cubicBezTo>
                  <a:pt x="8211" y="12118"/>
                  <a:pt x="8205" y="12168"/>
                  <a:pt x="8215" y="12273"/>
                </a:cubicBezTo>
                <a:cubicBezTo>
                  <a:pt x="8225" y="12379"/>
                  <a:pt x="8278" y="12482"/>
                  <a:pt x="8333" y="12499"/>
                </a:cubicBezTo>
                <a:cubicBezTo>
                  <a:pt x="8455" y="12538"/>
                  <a:pt x="8529" y="12899"/>
                  <a:pt x="8501" y="13333"/>
                </a:cubicBezTo>
                <a:cubicBezTo>
                  <a:pt x="8482" y="13636"/>
                  <a:pt x="8492" y="13661"/>
                  <a:pt x="8630" y="13654"/>
                </a:cubicBezTo>
                <a:cubicBezTo>
                  <a:pt x="8712" y="13649"/>
                  <a:pt x="8788" y="13589"/>
                  <a:pt x="8799" y="13519"/>
                </a:cubicBezTo>
                <a:cubicBezTo>
                  <a:pt x="8810" y="13449"/>
                  <a:pt x="8844" y="13393"/>
                  <a:pt x="8876" y="13393"/>
                </a:cubicBezTo>
                <a:cubicBezTo>
                  <a:pt x="8908" y="13393"/>
                  <a:pt x="8956" y="13278"/>
                  <a:pt x="8983" y="13140"/>
                </a:cubicBezTo>
                <a:cubicBezTo>
                  <a:pt x="9029" y="12902"/>
                  <a:pt x="9036" y="12906"/>
                  <a:pt x="9096" y="13203"/>
                </a:cubicBezTo>
                <a:cubicBezTo>
                  <a:pt x="9150" y="13469"/>
                  <a:pt x="9210" y="13530"/>
                  <a:pt x="9475" y="13598"/>
                </a:cubicBezTo>
                <a:cubicBezTo>
                  <a:pt x="9704" y="13657"/>
                  <a:pt x="9799" y="13630"/>
                  <a:pt x="9826" y="13500"/>
                </a:cubicBezTo>
                <a:cubicBezTo>
                  <a:pt x="9846" y="13400"/>
                  <a:pt x="9859" y="12912"/>
                  <a:pt x="9856" y="12412"/>
                </a:cubicBezTo>
                <a:cubicBezTo>
                  <a:pt x="9852" y="11911"/>
                  <a:pt x="9863" y="11465"/>
                  <a:pt x="9881" y="11423"/>
                </a:cubicBezTo>
                <a:cubicBezTo>
                  <a:pt x="9898" y="11381"/>
                  <a:pt x="9904" y="11258"/>
                  <a:pt x="9894" y="11150"/>
                </a:cubicBezTo>
                <a:cubicBezTo>
                  <a:pt x="9859" y="10797"/>
                  <a:pt x="9944" y="10771"/>
                  <a:pt x="10081" y="11091"/>
                </a:cubicBezTo>
                <a:cubicBezTo>
                  <a:pt x="10155" y="11263"/>
                  <a:pt x="10263" y="11415"/>
                  <a:pt x="10322" y="11427"/>
                </a:cubicBezTo>
                <a:cubicBezTo>
                  <a:pt x="10431" y="11450"/>
                  <a:pt x="10453" y="11597"/>
                  <a:pt x="10466" y="12384"/>
                </a:cubicBezTo>
                <a:cubicBezTo>
                  <a:pt x="10470" y="12613"/>
                  <a:pt x="10453" y="12743"/>
                  <a:pt x="10419" y="12744"/>
                </a:cubicBezTo>
                <a:cubicBezTo>
                  <a:pt x="10384" y="12745"/>
                  <a:pt x="10363" y="12906"/>
                  <a:pt x="10359" y="13203"/>
                </a:cubicBezTo>
                <a:lnTo>
                  <a:pt x="10353" y="13666"/>
                </a:lnTo>
                <a:lnTo>
                  <a:pt x="10540" y="13626"/>
                </a:lnTo>
                <a:cubicBezTo>
                  <a:pt x="10718" y="13591"/>
                  <a:pt x="10727" y="13569"/>
                  <a:pt x="10728" y="13187"/>
                </a:cubicBezTo>
                <a:cubicBezTo>
                  <a:pt x="10729" y="12966"/>
                  <a:pt x="10758" y="12705"/>
                  <a:pt x="10792" y="12606"/>
                </a:cubicBezTo>
                <a:cubicBezTo>
                  <a:pt x="10826" y="12506"/>
                  <a:pt x="10854" y="12331"/>
                  <a:pt x="10854" y="12214"/>
                </a:cubicBezTo>
                <a:cubicBezTo>
                  <a:pt x="10854" y="12097"/>
                  <a:pt x="10865" y="11958"/>
                  <a:pt x="10878" y="11906"/>
                </a:cubicBezTo>
                <a:cubicBezTo>
                  <a:pt x="10917" y="11753"/>
                  <a:pt x="10998" y="12096"/>
                  <a:pt x="10976" y="12321"/>
                </a:cubicBezTo>
                <a:cubicBezTo>
                  <a:pt x="10965" y="12440"/>
                  <a:pt x="10978" y="12526"/>
                  <a:pt x="11008" y="12526"/>
                </a:cubicBezTo>
                <a:cubicBezTo>
                  <a:pt x="11037" y="12526"/>
                  <a:pt x="11099" y="12690"/>
                  <a:pt x="11145" y="12886"/>
                </a:cubicBezTo>
                <a:cubicBezTo>
                  <a:pt x="11225" y="13223"/>
                  <a:pt x="11226" y="13248"/>
                  <a:pt x="11162" y="13345"/>
                </a:cubicBezTo>
                <a:cubicBezTo>
                  <a:pt x="11104" y="13433"/>
                  <a:pt x="11109" y="13463"/>
                  <a:pt x="11199" y="13559"/>
                </a:cubicBezTo>
                <a:cubicBezTo>
                  <a:pt x="11267" y="13630"/>
                  <a:pt x="11324" y="13609"/>
                  <a:pt x="11357" y="13500"/>
                </a:cubicBezTo>
                <a:cubicBezTo>
                  <a:pt x="11412" y="13319"/>
                  <a:pt x="11612" y="13338"/>
                  <a:pt x="11674" y="13531"/>
                </a:cubicBezTo>
                <a:cubicBezTo>
                  <a:pt x="11728" y="13698"/>
                  <a:pt x="12085" y="13699"/>
                  <a:pt x="12112" y="13531"/>
                </a:cubicBezTo>
                <a:cubicBezTo>
                  <a:pt x="12124" y="13452"/>
                  <a:pt x="12152" y="13430"/>
                  <a:pt x="12174" y="13484"/>
                </a:cubicBezTo>
                <a:cubicBezTo>
                  <a:pt x="12196" y="13537"/>
                  <a:pt x="12317" y="13601"/>
                  <a:pt x="12442" y="13622"/>
                </a:cubicBezTo>
                <a:cubicBezTo>
                  <a:pt x="12632" y="13655"/>
                  <a:pt x="12680" y="13614"/>
                  <a:pt x="12736" y="13369"/>
                </a:cubicBezTo>
                <a:cubicBezTo>
                  <a:pt x="12773" y="13208"/>
                  <a:pt x="12799" y="13032"/>
                  <a:pt x="12794" y="12981"/>
                </a:cubicBezTo>
                <a:cubicBezTo>
                  <a:pt x="12789" y="12930"/>
                  <a:pt x="12814" y="12886"/>
                  <a:pt x="12849" y="12886"/>
                </a:cubicBezTo>
                <a:cubicBezTo>
                  <a:pt x="12884" y="12886"/>
                  <a:pt x="12914" y="12969"/>
                  <a:pt x="12917" y="13068"/>
                </a:cubicBezTo>
                <a:cubicBezTo>
                  <a:pt x="12919" y="13167"/>
                  <a:pt x="12925" y="13298"/>
                  <a:pt x="12930" y="13357"/>
                </a:cubicBezTo>
                <a:cubicBezTo>
                  <a:pt x="12935" y="13417"/>
                  <a:pt x="12937" y="13506"/>
                  <a:pt x="12936" y="13555"/>
                </a:cubicBezTo>
                <a:cubicBezTo>
                  <a:pt x="12931" y="13711"/>
                  <a:pt x="13312" y="13632"/>
                  <a:pt x="13339" y="13472"/>
                </a:cubicBezTo>
                <a:cubicBezTo>
                  <a:pt x="13353" y="13387"/>
                  <a:pt x="13377" y="13315"/>
                  <a:pt x="13393" y="13310"/>
                </a:cubicBezTo>
                <a:cubicBezTo>
                  <a:pt x="13409" y="13304"/>
                  <a:pt x="13467" y="13214"/>
                  <a:pt x="13522" y="13108"/>
                </a:cubicBezTo>
                <a:cubicBezTo>
                  <a:pt x="13610" y="12939"/>
                  <a:pt x="13631" y="12945"/>
                  <a:pt x="13694" y="13171"/>
                </a:cubicBezTo>
                <a:cubicBezTo>
                  <a:pt x="13734" y="13313"/>
                  <a:pt x="13758" y="13486"/>
                  <a:pt x="13747" y="13555"/>
                </a:cubicBezTo>
                <a:cubicBezTo>
                  <a:pt x="13722" y="13720"/>
                  <a:pt x="13758" y="13713"/>
                  <a:pt x="13841" y="13535"/>
                </a:cubicBezTo>
                <a:cubicBezTo>
                  <a:pt x="13887" y="13439"/>
                  <a:pt x="13917" y="13439"/>
                  <a:pt x="13932" y="13535"/>
                </a:cubicBezTo>
                <a:cubicBezTo>
                  <a:pt x="13945" y="13617"/>
                  <a:pt x="14080" y="13668"/>
                  <a:pt x="14244" y="13650"/>
                </a:cubicBezTo>
                <a:cubicBezTo>
                  <a:pt x="14486" y="13623"/>
                  <a:pt x="14534" y="13578"/>
                  <a:pt x="14534" y="13377"/>
                </a:cubicBezTo>
                <a:cubicBezTo>
                  <a:pt x="14534" y="13245"/>
                  <a:pt x="14508" y="13095"/>
                  <a:pt x="14477" y="13049"/>
                </a:cubicBezTo>
                <a:cubicBezTo>
                  <a:pt x="14437" y="12988"/>
                  <a:pt x="14423" y="12796"/>
                  <a:pt x="14430" y="12376"/>
                </a:cubicBezTo>
                <a:cubicBezTo>
                  <a:pt x="14435" y="12053"/>
                  <a:pt x="14451" y="11762"/>
                  <a:pt x="14465" y="11728"/>
                </a:cubicBezTo>
                <a:cubicBezTo>
                  <a:pt x="14479" y="11693"/>
                  <a:pt x="14482" y="11541"/>
                  <a:pt x="14472" y="11391"/>
                </a:cubicBezTo>
                <a:cubicBezTo>
                  <a:pt x="14448" y="11033"/>
                  <a:pt x="14505" y="10915"/>
                  <a:pt x="14720" y="10869"/>
                </a:cubicBezTo>
                <a:cubicBezTo>
                  <a:pt x="14892" y="10833"/>
                  <a:pt x="14975" y="10971"/>
                  <a:pt x="14897" y="11162"/>
                </a:cubicBezTo>
                <a:cubicBezTo>
                  <a:pt x="14874" y="11219"/>
                  <a:pt x="14886" y="11345"/>
                  <a:pt x="14929" y="11494"/>
                </a:cubicBezTo>
                <a:cubicBezTo>
                  <a:pt x="15030" y="11845"/>
                  <a:pt x="15052" y="12411"/>
                  <a:pt x="14980" y="12819"/>
                </a:cubicBezTo>
                <a:cubicBezTo>
                  <a:pt x="14863" y="13479"/>
                  <a:pt x="14889" y="13663"/>
                  <a:pt x="15095" y="13646"/>
                </a:cubicBezTo>
                <a:cubicBezTo>
                  <a:pt x="15217" y="13636"/>
                  <a:pt x="15295" y="13554"/>
                  <a:pt x="15324" y="13405"/>
                </a:cubicBezTo>
                <a:cubicBezTo>
                  <a:pt x="15376" y="13139"/>
                  <a:pt x="15385" y="12909"/>
                  <a:pt x="15339" y="13021"/>
                </a:cubicBezTo>
                <a:cubicBezTo>
                  <a:pt x="15299" y="13120"/>
                  <a:pt x="15205" y="12696"/>
                  <a:pt x="15172" y="12265"/>
                </a:cubicBezTo>
                <a:cubicBezTo>
                  <a:pt x="15155" y="12048"/>
                  <a:pt x="15165" y="11845"/>
                  <a:pt x="15201" y="11688"/>
                </a:cubicBezTo>
                <a:cubicBezTo>
                  <a:pt x="15277" y="11352"/>
                  <a:pt x="15293" y="10246"/>
                  <a:pt x="15224" y="10078"/>
                </a:cubicBezTo>
                <a:cubicBezTo>
                  <a:pt x="15136" y="9863"/>
                  <a:pt x="15144" y="9220"/>
                  <a:pt x="15236" y="9081"/>
                </a:cubicBezTo>
                <a:cubicBezTo>
                  <a:pt x="15280" y="9015"/>
                  <a:pt x="15334" y="9019"/>
                  <a:pt x="15356" y="9089"/>
                </a:cubicBezTo>
                <a:cubicBezTo>
                  <a:pt x="15383" y="9176"/>
                  <a:pt x="15396" y="9091"/>
                  <a:pt x="15393" y="8820"/>
                </a:cubicBezTo>
                <a:cubicBezTo>
                  <a:pt x="15391" y="8581"/>
                  <a:pt x="15367" y="8417"/>
                  <a:pt x="15334" y="8405"/>
                </a:cubicBezTo>
                <a:cubicBezTo>
                  <a:pt x="15304" y="8394"/>
                  <a:pt x="15272" y="8373"/>
                  <a:pt x="15262" y="8358"/>
                </a:cubicBezTo>
                <a:cubicBezTo>
                  <a:pt x="15192" y="8252"/>
                  <a:pt x="15049" y="8210"/>
                  <a:pt x="14983" y="8275"/>
                </a:cubicBezTo>
                <a:cubicBezTo>
                  <a:pt x="14892" y="8363"/>
                  <a:pt x="14891" y="8568"/>
                  <a:pt x="14981" y="9074"/>
                </a:cubicBezTo>
                <a:cubicBezTo>
                  <a:pt x="15037" y="9392"/>
                  <a:pt x="15038" y="9450"/>
                  <a:pt x="14989" y="9592"/>
                </a:cubicBezTo>
                <a:cubicBezTo>
                  <a:pt x="14959" y="9680"/>
                  <a:pt x="14934" y="9883"/>
                  <a:pt x="14934" y="10043"/>
                </a:cubicBezTo>
                <a:cubicBezTo>
                  <a:pt x="14934" y="10495"/>
                  <a:pt x="14861" y="10627"/>
                  <a:pt x="14625" y="10600"/>
                </a:cubicBezTo>
                <a:lnTo>
                  <a:pt x="14406" y="10577"/>
                </a:lnTo>
                <a:lnTo>
                  <a:pt x="14404" y="10050"/>
                </a:lnTo>
                <a:cubicBezTo>
                  <a:pt x="14401" y="9400"/>
                  <a:pt x="14448" y="8879"/>
                  <a:pt x="14497" y="8998"/>
                </a:cubicBezTo>
                <a:cubicBezTo>
                  <a:pt x="14517" y="9048"/>
                  <a:pt x="14534" y="9026"/>
                  <a:pt x="14534" y="8947"/>
                </a:cubicBezTo>
                <a:cubicBezTo>
                  <a:pt x="14534" y="8868"/>
                  <a:pt x="14516" y="8761"/>
                  <a:pt x="14495" y="8710"/>
                </a:cubicBezTo>
                <a:cubicBezTo>
                  <a:pt x="14468" y="8645"/>
                  <a:pt x="14469" y="8555"/>
                  <a:pt x="14497" y="8425"/>
                </a:cubicBezTo>
                <a:cubicBezTo>
                  <a:pt x="14529" y="8271"/>
                  <a:pt x="14470" y="8241"/>
                  <a:pt x="14180" y="8263"/>
                </a:cubicBezTo>
                <a:cubicBezTo>
                  <a:pt x="13983" y="8277"/>
                  <a:pt x="13803" y="8339"/>
                  <a:pt x="13779" y="8397"/>
                </a:cubicBezTo>
                <a:cubicBezTo>
                  <a:pt x="13756" y="8455"/>
                  <a:pt x="13727" y="8439"/>
                  <a:pt x="13715" y="8362"/>
                </a:cubicBezTo>
                <a:cubicBezTo>
                  <a:pt x="13701" y="8271"/>
                  <a:pt x="13660" y="8268"/>
                  <a:pt x="13600" y="8358"/>
                </a:cubicBezTo>
                <a:cubicBezTo>
                  <a:pt x="13540" y="8448"/>
                  <a:pt x="13484" y="8447"/>
                  <a:pt x="13440" y="8354"/>
                </a:cubicBezTo>
                <a:cubicBezTo>
                  <a:pt x="13359" y="8182"/>
                  <a:pt x="13149" y="8158"/>
                  <a:pt x="13149" y="8322"/>
                </a:cubicBezTo>
                <a:cubicBezTo>
                  <a:pt x="13149" y="8385"/>
                  <a:pt x="13166" y="8506"/>
                  <a:pt x="13186" y="8587"/>
                </a:cubicBezTo>
                <a:cubicBezTo>
                  <a:pt x="13229" y="8758"/>
                  <a:pt x="13150" y="9067"/>
                  <a:pt x="12996" y="9327"/>
                </a:cubicBezTo>
                <a:cubicBezTo>
                  <a:pt x="12882" y="9518"/>
                  <a:pt x="12861" y="9444"/>
                  <a:pt x="12876" y="8899"/>
                </a:cubicBezTo>
                <a:cubicBezTo>
                  <a:pt x="12884" y="8623"/>
                  <a:pt x="12868" y="8484"/>
                  <a:pt x="12821" y="8425"/>
                </a:cubicBezTo>
                <a:cubicBezTo>
                  <a:pt x="12656" y="8218"/>
                  <a:pt x="12589" y="8227"/>
                  <a:pt x="12545" y="8464"/>
                </a:cubicBezTo>
                <a:cubicBezTo>
                  <a:pt x="12502" y="8693"/>
                  <a:pt x="12497" y="8692"/>
                  <a:pt x="12476" y="8472"/>
                </a:cubicBezTo>
                <a:cubicBezTo>
                  <a:pt x="12456" y="8274"/>
                  <a:pt x="12396" y="8236"/>
                  <a:pt x="12118" y="8239"/>
                </a:cubicBezTo>
                <a:cubicBezTo>
                  <a:pt x="11752" y="8243"/>
                  <a:pt x="11672" y="8363"/>
                  <a:pt x="11731" y="8805"/>
                </a:cubicBezTo>
                <a:cubicBezTo>
                  <a:pt x="11778" y="9148"/>
                  <a:pt x="11755" y="11018"/>
                  <a:pt x="11697" y="11573"/>
                </a:cubicBezTo>
                <a:cubicBezTo>
                  <a:pt x="11661" y="11925"/>
                  <a:pt x="11646" y="11955"/>
                  <a:pt x="11597" y="11795"/>
                </a:cubicBezTo>
                <a:cubicBezTo>
                  <a:pt x="11552" y="11647"/>
                  <a:pt x="11526" y="11645"/>
                  <a:pt x="11470" y="11783"/>
                </a:cubicBezTo>
                <a:cubicBezTo>
                  <a:pt x="11410" y="11932"/>
                  <a:pt x="11385" y="11901"/>
                  <a:pt x="11300" y="11561"/>
                </a:cubicBezTo>
                <a:cubicBezTo>
                  <a:pt x="11246" y="11343"/>
                  <a:pt x="11190" y="11163"/>
                  <a:pt x="11176" y="11162"/>
                </a:cubicBezTo>
                <a:cubicBezTo>
                  <a:pt x="11116" y="11156"/>
                  <a:pt x="11095" y="10867"/>
                  <a:pt x="11090" y="9967"/>
                </a:cubicBezTo>
                <a:cubicBezTo>
                  <a:pt x="11087" y="9435"/>
                  <a:pt x="11091" y="8954"/>
                  <a:pt x="11099" y="8896"/>
                </a:cubicBezTo>
                <a:cubicBezTo>
                  <a:pt x="11107" y="8837"/>
                  <a:pt x="11151" y="8885"/>
                  <a:pt x="11198" y="9006"/>
                </a:cubicBezTo>
                <a:cubicBezTo>
                  <a:pt x="11282" y="9223"/>
                  <a:pt x="11283" y="9219"/>
                  <a:pt x="11274" y="8753"/>
                </a:cubicBezTo>
                <a:cubicBezTo>
                  <a:pt x="11265" y="8296"/>
                  <a:pt x="11258" y="8277"/>
                  <a:pt x="11096" y="8247"/>
                </a:cubicBezTo>
                <a:cubicBezTo>
                  <a:pt x="10986" y="8226"/>
                  <a:pt x="10931" y="8275"/>
                  <a:pt x="10937" y="8381"/>
                </a:cubicBezTo>
                <a:cubicBezTo>
                  <a:pt x="10958" y="8767"/>
                  <a:pt x="10540" y="8817"/>
                  <a:pt x="10470" y="8437"/>
                </a:cubicBezTo>
                <a:cubicBezTo>
                  <a:pt x="10433" y="8239"/>
                  <a:pt x="10275" y="8167"/>
                  <a:pt x="10269" y="8346"/>
                </a:cubicBezTo>
                <a:cubicBezTo>
                  <a:pt x="10267" y="8388"/>
                  <a:pt x="10260" y="8552"/>
                  <a:pt x="10253" y="8706"/>
                </a:cubicBezTo>
                <a:cubicBezTo>
                  <a:pt x="10234" y="9107"/>
                  <a:pt x="10266" y="9240"/>
                  <a:pt x="10343" y="9077"/>
                </a:cubicBezTo>
                <a:cubicBezTo>
                  <a:pt x="10433" y="8887"/>
                  <a:pt x="10479" y="9138"/>
                  <a:pt x="10484" y="9849"/>
                </a:cubicBezTo>
                <a:cubicBezTo>
                  <a:pt x="10489" y="10587"/>
                  <a:pt x="10461" y="10732"/>
                  <a:pt x="10374" y="10418"/>
                </a:cubicBezTo>
                <a:cubicBezTo>
                  <a:pt x="10306" y="10174"/>
                  <a:pt x="10300" y="10171"/>
                  <a:pt x="10267" y="10406"/>
                </a:cubicBezTo>
                <a:cubicBezTo>
                  <a:pt x="10224" y="10705"/>
                  <a:pt x="9937" y="10759"/>
                  <a:pt x="9879" y="10478"/>
                </a:cubicBezTo>
                <a:cubicBezTo>
                  <a:pt x="9858" y="10379"/>
                  <a:pt x="9845" y="9962"/>
                  <a:pt x="9850" y="9552"/>
                </a:cubicBezTo>
                <a:cubicBezTo>
                  <a:pt x="9856" y="8919"/>
                  <a:pt x="9847" y="8792"/>
                  <a:pt x="9787" y="8729"/>
                </a:cubicBezTo>
                <a:cubicBezTo>
                  <a:pt x="9738" y="8679"/>
                  <a:pt x="9724" y="8582"/>
                  <a:pt x="9740" y="8417"/>
                </a:cubicBezTo>
                <a:cubicBezTo>
                  <a:pt x="9756" y="8246"/>
                  <a:pt x="9748" y="8198"/>
                  <a:pt x="9710" y="8255"/>
                </a:cubicBezTo>
                <a:cubicBezTo>
                  <a:pt x="9635" y="8369"/>
                  <a:pt x="9561" y="7953"/>
                  <a:pt x="9573" y="7483"/>
                </a:cubicBezTo>
                <a:lnTo>
                  <a:pt x="9584" y="7080"/>
                </a:lnTo>
                <a:lnTo>
                  <a:pt x="9053" y="7088"/>
                </a:lnTo>
                <a:cubicBezTo>
                  <a:pt x="8761" y="7092"/>
                  <a:pt x="8515" y="7140"/>
                  <a:pt x="8507" y="7191"/>
                </a:cubicBezTo>
                <a:cubicBezTo>
                  <a:pt x="8496" y="7263"/>
                  <a:pt x="8329" y="7276"/>
                  <a:pt x="8278" y="7211"/>
                </a:cubicBezTo>
                <a:cubicBezTo>
                  <a:pt x="8273" y="7204"/>
                  <a:pt x="8263" y="7214"/>
                  <a:pt x="8256" y="7234"/>
                </a:cubicBezTo>
                <a:cubicBezTo>
                  <a:pt x="8216" y="7349"/>
                  <a:pt x="8123" y="6815"/>
                  <a:pt x="8123" y="6467"/>
                </a:cubicBezTo>
                <a:cubicBezTo>
                  <a:pt x="8123" y="6148"/>
                  <a:pt x="8102" y="6035"/>
                  <a:pt x="8032" y="5965"/>
                </a:cubicBezTo>
                <a:cubicBezTo>
                  <a:pt x="7940" y="5874"/>
                  <a:pt x="7923" y="5892"/>
                  <a:pt x="7759" y="6269"/>
                </a:cubicBezTo>
                <a:cubicBezTo>
                  <a:pt x="7643" y="6532"/>
                  <a:pt x="7199" y="6555"/>
                  <a:pt x="7148" y="6301"/>
                </a:cubicBezTo>
                <a:cubicBezTo>
                  <a:pt x="7088" y="6001"/>
                  <a:pt x="7095" y="4296"/>
                  <a:pt x="7157" y="3829"/>
                </a:cubicBezTo>
                <a:cubicBezTo>
                  <a:pt x="7188" y="3599"/>
                  <a:pt x="7204" y="3295"/>
                  <a:pt x="7192" y="3152"/>
                </a:cubicBezTo>
                <a:cubicBezTo>
                  <a:pt x="7149" y="2618"/>
                  <a:pt x="7553" y="2175"/>
                  <a:pt x="7603" y="2701"/>
                </a:cubicBezTo>
                <a:cubicBezTo>
                  <a:pt x="7640" y="3095"/>
                  <a:pt x="7732" y="3313"/>
                  <a:pt x="7786" y="3137"/>
                </a:cubicBezTo>
                <a:cubicBezTo>
                  <a:pt x="7848" y="2933"/>
                  <a:pt x="7844" y="2687"/>
                  <a:pt x="7780" y="2785"/>
                </a:cubicBezTo>
                <a:cubicBezTo>
                  <a:pt x="7625" y="3019"/>
                  <a:pt x="7579" y="1016"/>
                  <a:pt x="7727" y="487"/>
                </a:cubicBezTo>
                <a:cubicBezTo>
                  <a:pt x="7764" y="352"/>
                  <a:pt x="7795" y="190"/>
                  <a:pt x="7795" y="123"/>
                </a:cubicBezTo>
                <a:cubicBezTo>
                  <a:pt x="7795" y="56"/>
                  <a:pt x="6041" y="0"/>
                  <a:pt x="3898" y="0"/>
                </a:cubicBezTo>
                <a:lnTo>
                  <a:pt x="0" y="0"/>
                </a:lnTo>
                <a:close/>
                <a:moveTo>
                  <a:pt x="7788" y="1096"/>
                </a:moveTo>
                <a:cubicBezTo>
                  <a:pt x="7771" y="1137"/>
                  <a:pt x="7767" y="1232"/>
                  <a:pt x="7779" y="1305"/>
                </a:cubicBezTo>
                <a:cubicBezTo>
                  <a:pt x="7808" y="1494"/>
                  <a:pt x="7819" y="1473"/>
                  <a:pt x="7819" y="1230"/>
                </a:cubicBezTo>
                <a:cubicBezTo>
                  <a:pt x="7819" y="1115"/>
                  <a:pt x="7805" y="1054"/>
                  <a:pt x="7788" y="1096"/>
                </a:cubicBezTo>
                <a:close/>
                <a:moveTo>
                  <a:pt x="16982" y="7104"/>
                </a:moveTo>
                <a:cubicBezTo>
                  <a:pt x="16946" y="7108"/>
                  <a:pt x="16899" y="7141"/>
                  <a:pt x="16834" y="7207"/>
                </a:cubicBezTo>
                <a:cubicBezTo>
                  <a:pt x="16726" y="7316"/>
                  <a:pt x="16628" y="7341"/>
                  <a:pt x="16587" y="7266"/>
                </a:cubicBezTo>
                <a:cubicBezTo>
                  <a:pt x="16500" y="7109"/>
                  <a:pt x="16096" y="7065"/>
                  <a:pt x="16119" y="7215"/>
                </a:cubicBezTo>
                <a:cubicBezTo>
                  <a:pt x="16129" y="7276"/>
                  <a:pt x="16119" y="7366"/>
                  <a:pt x="16097" y="7420"/>
                </a:cubicBezTo>
                <a:cubicBezTo>
                  <a:pt x="16071" y="7484"/>
                  <a:pt x="16089" y="7652"/>
                  <a:pt x="16147" y="7899"/>
                </a:cubicBezTo>
                <a:cubicBezTo>
                  <a:pt x="16232" y="8257"/>
                  <a:pt x="16237" y="8374"/>
                  <a:pt x="16237" y="9865"/>
                </a:cubicBezTo>
                <a:cubicBezTo>
                  <a:pt x="16236" y="10736"/>
                  <a:pt x="16223" y="11515"/>
                  <a:pt x="16207" y="11597"/>
                </a:cubicBezTo>
                <a:cubicBezTo>
                  <a:pt x="16190" y="11679"/>
                  <a:pt x="16190" y="11828"/>
                  <a:pt x="16206" y="11929"/>
                </a:cubicBezTo>
                <a:cubicBezTo>
                  <a:pt x="16239" y="12146"/>
                  <a:pt x="16214" y="12784"/>
                  <a:pt x="16167" y="12898"/>
                </a:cubicBezTo>
                <a:cubicBezTo>
                  <a:pt x="16150" y="12942"/>
                  <a:pt x="16120" y="12828"/>
                  <a:pt x="16101" y="12645"/>
                </a:cubicBezTo>
                <a:cubicBezTo>
                  <a:pt x="16069" y="12322"/>
                  <a:pt x="16068" y="12322"/>
                  <a:pt x="16065" y="12621"/>
                </a:cubicBezTo>
                <a:cubicBezTo>
                  <a:pt x="16064" y="12791"/>
                  <a:pt x="16091" y="12975"/>
                  <a:pt x="16126" y="13029"/>
                </a:cubicBezTo>
                <a:cubicBezTo>
                  <a:pt x="16187" y="13121"/>
                  <a:pt x="16187" y="13135"/>
                  <a:pt x="16127" y="13310"/>
                </a:cubicBezTo>
                <a:cubicBezTo>
                  <a:pt x="16093" y="13411"/>
                  <a:pt x="16073" y="13525"/>
                  <a:pt x="16083" y="13567"/>
                </a:cubicBezTo>
                <a:cubicBezTo>
                  <a:pt x="16107" y="13661"/>
                  <a:pt x="16508" y="13672"/>
                  <a:pt x="16548" y="13579"/>
                </a:cubicBezTo>
                <a:cubicBezTo>
                  <a:pt x="16564" y="13541"/>
                  <a:pt x="16559" y="13426"/>
                  <a:pt x="16537" y="13322"/>
                </a:cubicBezTo>
                <a:cubicBezTo>
                  <a:pt x="16509" y="13190"/>
                  <a:pt x="16508" y="13101"/>
                  <a:pt x="16535" y="13037"/>
                </a:cubicBezTo>
                <a:cubicBezTo>
                  <a:pt x="16556" y="12985"/>
                  <a:pt x="16573" y="12847"/>
                  <a:pt x="16573" y="12728"/>
                </a:cubicBezTo>
                <a:cubicBezTo>
                  <a:pt x="16573" y="12609"/>
                  <a:pt x="16557" y="12548"/>
                  <a:pt x="16539" y="12594"/>
                </a:cubicBezTo>
                <a:cubicBezTo>
                  <a:pt x="16465" y="12774"/>
                  <a:pt x="16400" y="11892"/>
                  <a:pt x="16465" y="11585"/>
                </a:cubicBezTo>
                <a:cubicBezTo>
                  <a:pt x="16487" y="11480"/>
                  <a:pt x="16489" y="11366"/>
                  <a:pt x="16471" y="11320"/>
                </a:cubicBezTo>
                <a:cubicBezTo>
                  <a:pt x="16453" y="11276"/>
                  <a:pt x="16440" y="10995"/>
                  <a:pt x="16442" y="10695"/>
                </a:cubicBezTo>
                <a:lnTo>
                  <a:pt x="16446" y="10153"/>
                </a:lnTo>
                <a:lnTo>
                  <a:pt x="16785" y="10153"/>
                </a:lnTo>
                <a:cubicBezTo>
                  <a:pt x="17053" y="10153"/>
                  <a:pt x="17147" y="10208"/>
                  <a:pt x="17231" y="10418"/>
                </a:cubicBezTo>
                <a:cubicBezTo>
                  <a:pt x="17350" y="10716"/>
                  <a:pt x="17361" y="10893"/>
                  <a:pt x="17287" y="11312"/>
                </a:cubicBezTo>
                <a:cubicBezTo>
                  <a:pt x="17234" y="11610"/>
                  <a:pt x="17218" y="13578"/>
                  <a:pt x="17269" y="13452"/>
                </a:cubicBezTo>
                <a:cubicBezTo>
                  <a:pt x="17284" y="13416"/>
                  <a:pt x="17306" y="13448"/>
                  <a:pt x="17317" y="13519"/>
                </a:cubicBezTo>
                <a:cubicBezTo>
                  <a:pt x="17328" y="13591"/>
                  <a:pt x="17493" y="13640"/>
                  <a:pt x="17683" y="13630"/>
                </a:cubicBezTo>
                <a:lnTo>
                  <a:pt x="18030" y="13614"/>
                </a:lnTo>
                <a:lnTo>
                  <a:pt x="18030" y="13151"/>
                </a:lnTo>
                <a:cubicBezTo>
                  <a:pt x="18030" y="12897"/>
                  <a:pt x="18051" y="12638"/>
                  <a:pt x="18075" y="12578"/>
                </a:cubicBezTo>
                <a:cubicBezTo>
                  <a:pt x="18150" y="12395"/>
                  <a:pt x="18373" y="12533"/>
                  <a:pt x="18425" y="12792"/>
                </a:cubicBezTo>
                <a:cubicBezTo>
                  <a:pt x="18451" y="12925"/>
                  <a:pt x="18490" y="13013"/>
                  <a:pt x="18512" y="12989"/>
                </a:cubicBezTo>
                <a:cubicBezTo>
                  <a:pt x="18533" y="12966"/>
                  <a:pt x="18574" y="12980"/>
                  <a:pt x="18604" y="13025"/>
                </a:cubicBezTo>
                <a:cubicBezTo>
                  <a:pt x="18644" y="13085"/>
                  <a:pt x="18648" y="13154"/>
                  <a:pt x="18618" y="13298"/>
                </a:cubicBezTo>
                <a:cubicBezTo>
                  <a:pt x="18564" y="13551"/>
                  <a:pt x="18602" y="13681"/>
                  <a:pt x="18730" y="13681"/>
                </a:cubicBezTo>
                <a:cubicBezTo>
                  <a:pt x="18820" y="13681"/>
                  <a:pt x="18829" y="13645"/>
                  <a:pt x="18798" y="13412"/>
                </a:cubicBezTo>
                <a:cubicBezTo>
                  <a:pt x="18707" y="12744"/>
                  <a:pt x="19166" y="12115"/>
                  <a:pt x="19283" y="12748"/>
                </a:cubicBezTo>
                <a:cubicBezTo>
                  <a:pt x="19317" y="12930"/>
                  <a:pt x="19323" y="13089"/>
                  <a:pt x="19301" y="13195"/>
                </a:cubicBezTo>
                <a:cubicBezTo>
                  <a:pt x="19278" y="13304"/>
                  <a:pt x="19288" y="13396"/>
                  <a:pt x="19331" y="13468"/>
                </a:cubicBezTo>
                <a:cubicBezTo>
                  <a:pt x="19458" y="13680"/>
                  <a:pt x="19554" y="13659"/>
                  <a:pt x="19578" y="13416"/>
                </a:cubicBezTo>
                <a:cubicBezTo>
                  <a:pt x="19599" y="13202"/>
                  <a:pt x="19606" y="13201"/>
                  <a:pt x="19644" y="13397"/>
                </a:cubicBezTo>
                <a:cubicBezTo>
                  <a:pt x="19690" y="13632"/>
                  <a:pt x="19755" y="13674"/>
                  <a:pt x="19799" y="13500"/>
                </a:cubicBezTo>
                <a:cubicBezTo>
                  <a:pt x="19814" y="13440"/>
                  <a:pt x="19872" y="13393"/>
                  <a:pt x="19926" y="13393"/>
                </a:cubicBezTo>
                <a:cubicBezTo>
                  <a:pt x="19981" y="13393"/>
                  <a:pt x="20035" y="13294"/>
                  <a:pt x="20046" y="13175"/>
                </a:cubicBezTo>
                <a:cubicBezTo>
                  <a:pt x="20076" y="12873"/>
                  <a:pt x="20152" y="12907"/>
                  <a:pt x="20270" y="13274"/>
                </a:cubicBezTo>
                <a:cubicBezTo>
                  <a:pt x="20402" y="13683"/>
                  <a:pt x="20537" y="13705"/>
                  <a:pt x="20589" y="13325"/>
                </a:cubicBezTo>
                <a:cubicBezTo>
                  <a:pt x="20631" y="13015"/>
                  <a:pt x="20630" y="12985"/>
                  <a:pt x="20576" y="12724"/>
                </a:cubicBezTo>
                <a:cubicBezTo>
                  <a:pt x="20532" y="12517"/>
                  <a:pt x="20715" y="11910"/>
                  <a:pt x="20776" y="12060"/>
                </a:cubicBezTo>
                <a:cubicBezTo>
                  <a:pt x="20798" y="12116"/>
                  <a:pt x="20841" y="12161"/>
                  <a:pt x="20871" y="12163"/>
                </a:cubicBezTo>
                <a:cubicBezTo>
                  <a:pt x="20907" y="12165"/>
                  <a:pt x="20926" y="12315"/>
                  <a:pt x="20926" y="12602"/>
                </a:cubicBezTo>
                <a:cubicBezTo>
                  <a:pt x="20926" y="13298"/>
                  <a:pt x="21031" y="13587"/>
                  <a:pt x="21297" y="13622"/>
                </a:cubicBezTo>
                <a:cubicBezTo>
                  <a:pt x="21478" y="13646"/>
                  <a:pt x="21527" y="13611"/>
                  <a:pt x="21527" y="13444"/>
                </a:cubicBezTo>
                <a:cubicBezTo>
                  <a:pt x="21527" y="13328"/>
                  <a:pt x="21512" y="13268"/>
                  <a:pt x="21493" y="13314"/>
                </a:cubicBezTo>
                <a:cubicBezTo>
                  <a:pt x="21436" y="13453"/>
                  <a:pt x="21402" y="13070"/>
                  <a:pt x="21457" y="12898"/>
                </a:cubicBezTo>
                <a:cubicBezTo>
                  <a:pt x="21577" y="12520"/>
                  <a:pt x="21600" y="12094"/>
                  <a:pt x="21600" y="10137"/>
                </a:cubicBezTo>
                <a:cubicBezTo>
                  <a:pt x="21600" y="8408"/>
                  <a:pt x="21593" y="8196"/>
                  <a:pt x="21545" y="8354"/>
                </a:cubicBezTo>
                <a:cubicBezTo>
                  <a:pt x="21501" y="8497"/>
                  <a:pt x="21479" y="8493"/>
                  <a:pt x="21433" y="8342"/>
                </a:cubicBezTo>
                <a:cubicBezTo>
                  <a:pt x="21389" y="8199"/>
                  <a:pt x="21359" y="8192"/>
                  <a:pt x="21310" y="8314"/>
                </a:cubicBezTo>
                <a:cubicBezTo>
                  <a:pt x="21265" y="8426"/>
                  <a:pt x="21233" y="8430"/>
                  <a:pt x="21207" y="8326"/>
                </a:cubicBezTo>
                <a:cubicBezTo>
                  <a:pt x="21180" y="8221"/>
                  <a:pt x="21144" y="8242"/>
                  <a:pt x="21090" y="8393"/>
                </a:cubicBezTo>
                <a:cubicBezTo>
                  <a:pt x="21037" y="8539"/>
                  <a:pt x="21025" y="8642"/>
                  <a:pt x="21053" y="8710"/>
                </a:cubicBezTo>
                <a:cubicBezTo>
                  <a:pt x="21116" y="8863"/>
                  <a:pt x="20997" y="9310"/>
                  <a:pt x="20867" y="9414"/>
                </a:cubicBezTo>
                <a:cubicBezTo>
                  <a:pt x="20725" y="9526"/>
                  <a:pt x="20557" y="9136"/>
                  <a:pt x="20620" y="8840"/>
                </a:cubicBezTo>
                <a:cubicBezTo>
                  <a:pt x="20642" y="8732"/>
                  <a:pt x="20652" y="8548"/>
                  <a:pt x="20641" y="8433"/>
                </a:cubicBezTo>
                <a:cubicBezTo>
                  <a:pt x="20625" y="8272"/>
                  <a:pt x="20553" y="8225"/>
                  <a:pt x="20335" y="8235"/>
                </a:cubicBezTo>
                <a:cubicBezTo>
                  <a:pt x="20179" y="8242"/>
                  <a:pt x="20008" y="8298"/>
                  <a:pt x="19955" y="8358"/>
                </a:cubicBezTo>
                <a:cubicBezTo>
                  <a:pt x="19899" y="8421"/>
                  <a:pt x="19843" y="8405"/>
                  <a:pt x="19821" y="8318"/>
                </a:cubicBezTo>
                <a:cubicBezTo>
                  <a:pt x="19800" y="8234"/>
                  <a:pt x="19755" y="8218"/>
                  <a:pt x="19717" y="8282"/>
                </a:cubicBezTo>
                <a:cubicBezTo>
                  <a:pt x="19632" y="8427"/>
                  <a:pt x="19551" y="8453"/>
                  <a:pt x="19505" y="8346"/>
                </a:cubicBezTo>
                <a:cubicBezTo>
                  <a:pt x="19485" y="8299"/>
                  <a:pt x="19423" y="8249"/>
                  <a:pt x="19367" y="8235"/>
                </a:cubicBezTo>
                <a:cubicBezTo>
                  <a:pt x="19289" y="8216"/>
                  <a:pt x="19268" y="8267"/>
                  <a:pt x="19276" y="8460"/>
                </a:cubicBezTo>
                <a:cubicBezTo>
                  <a:pt x="19282" y="8598"/>
                  <a:pt x="19310" y="8783"/>
                  <a:pt x="19339" y="8872"/>
                </a:cubicBezTo>
                <a:cubicBezTo>
                  <a:pt x="19383" y="9007"/>
                  <a:pt x="19378" y="9060"/>
                  <a:pt x="19312" y="9200"/>
                </a:cubicBezTo>
                <a:cubicBezTo>
                  <a:pt x="19206" y="9423"/>
                  <a:pt x="18944" y="9502"/>
                  <a:pt x="18916" y="9319"/>
                </a:cubicBezTo>
                <a:cubicBezTo>
                  <a:pt x="18903" y="9238"/>
                  <a:pt x="18892" y="8971"/>
                  <a:pt x="18890" y="8725"/>
                </a:cubicBezTo>
                <a:lnTo>
                  <a:pt x="18886" y="8278"/>
                </a:lnTo>
                <a:lnTo>
                  <a:pt x="18595" y="8255"/>
                </a:lnTo>
                <a:cubicBezTo>
                  <a:pt x="18266" y="8226"/>
                  <a:pt x="18127" y="8302"/>
                  <a:pt x="18156" y="8492"/>
                </a:cubicBezTo>
                <a:cubicBezTo>
                  <a:pt x="18168" y="8563"/>
                  <a:pt x="18163" y="8653"/>
                  <a:pt x="18146" y="8694"/>
                </a:cubicBezTo>
                <a:cubicBezTo>
                  <a:pt x="18130" y="8735"/>
                  <a:pt x="18119" y="9373"/>
                  <a:pt x="18123" y="10110"/>
                </a:cubicBezTo>
                <a:cubicBezTo>
                  <a:pt x="18128" y="10846"/>
                  <a:pt x="18119" y="11514"/>
                  <a:pt x="18102" y="11593"/>
                </a:cubicBezTo>
                <a:cubicBezTo>
                  <a:pt x="18086" y="11672"/>
                  <a:pt x="17972" y="11731"/>
                  <a:pt x="17849" y="11724"/>
                </a:cubicBezTo>
                <a:cubicBezTo>
                  <a:pt x="17664" y="11712"/>
                  <a:pt x="17619" y="11757"/>
                  <a:pt x="17588" y="11985"/>
                </a:cubicBezTo>
                <a:cubicBezTo>
                  <a:pt x="17561" y="12186"/>
                  <a:pt x="17539" y="12217"/>
                  <a:pt x="17505" y="12107"/>
                </a:cubicBezTo>
                <a:cubicBezTo>
                  <a:pt x="17474" y="12006"/>
                  <a:pt x="17457" y="11429"/>
                  <a:pt x="17451" y="10343"/>
                </a:cubicBezTo>
                <a:cubicBezTo>
                  <a:pt x="17442" y="8580"/>
                  <a:pt x="17421" y="8282"/>
                  <a:pt x="17302" y="8247"/>
                </a:cubicBezTo>
                <a:cubicBezTo>
                  <a:pt x="17181" y="8211"/>
                  <a:pt x="17128" y="7962"/>
                  <a:pt x="17148" y="7523"/>
                </a:cubicBezTo>
                <a:cubicBezTo>
                  <a:pt x="17158" y="7306"/>
                  <a:pt x="17153" y="7176"/>
                  <a:pt x="17137" y="7234"/>
                </a:cubicBezTo>
                <a:cubicBezTo>
                  <a:pt x="17121" y="7293"/>
                  <a:pt x="17086" y="7269"/>
                  <a:pt x="17060" y="7183"/>
                </a:cubicBezTo>
                <a:cubicBezTo>
                  <a:pt x="17043" y="7126"/>
                  <a:pt x="17018" y="7100"/>
                  <a:pt x="16982" y="7104"/>
                </a:cubicBezTo>
                <a:close/>
              </a:path>
            </a:pathLst>
          </a:custGeom>
          <a:ln w="12700">
            <a:miter lim="400000"/>
          </a:ln>
        </p:spPr>
      </p:pic>
    </p:spTree>
    <p:extLst>
      <p:ext uri="{BB962C8B-B14F-4D97-AF65-F5344CB8AC3E}">
        <p14:creationId xmlns:p14="http://schemas.microsoft.com/office/powerpoint/2010/main" val="24702607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Ministry in Times of Church Discernment and Closure:…"/>
          <p:cNvSpPr txBox="1">
            <a:spLocks noGrp="1"/>
          </p:cNvSpPr>
          <p:nvPr>
            <p:ph type="ctrTitle"/>
          </p:nvPr>
        </p:nvSpPr>
        <p:spPr>
          <a:xfrm>
            <a:off x="1750958" y="136634"/>
            <a:ext cx="9083446" cy="1755229"/>
          </a:xfrm>
          <a:prstGeom prst="rect">
            <a:avLst/>
          </a:prstGeom>
        </p:spPr>
        <p:txBody>
          <a:bodyPr>
            <a:normAutofit/>
          </a:bodyPr>
          <a:lstStyle/>
          <a:p>
            <a:pPr algn="ctr" defTabSz="312943">
              <a:defRPr sz="5119"/>
            </a:pPr>
            <a:r>
              <a:rPr sz="3600" dirty="0"/>
              <a:t>Ministry in Times of Church Discernment and Closure: </a:t>
            </a:r>
            <a:r>
              <a:rPr lang="en-US" sz="3600" dirty="0" smtClean="0"/>
              <a:t/>
            </a:r>
            <a:br>
              <a:rPr lang="en-US" sz="3600" dirty="0" smtClean="0"/>
            </a:br>
            <a:r>
              <a:rPr sz="2400" dirty="0" smtClean="0"/>
              <a:t>Webinar </a:t>
            </a:r>
            <a:r>
              <a:rPr sz="2400" dirty="0"/>
              <a:t>for Intentional Interim Ministers</a:t>
            </a:r>
          </a:p>
        </p:txBody>
      </p:sp>
      <p:sp>
        <p:nvSpPr>
          <p:cNvPr id="151" name="Originally Presented…"/>
          <p:cNvSpPr txBox="1">
            <a:spLocks noGrp="1"/>
          </p:cNvSpPr>
          <p:nvPr>
            <p:ph type="subTitle" sz="quarter" idx="1"/>
          </p:nvPr>
        </p:nvSpPr>
        <p:spPr>
          <a:xfrm>
            <a:off x="231228" y="2154621"/>
            <a:ext cx="11235557" cy="2560254"/>
          </a:xfrm>
          <a:prstGeom prst="rect">
            <a:avLst/>
          </a:prstGeom>
        </p:spPr>
        <p:txBody>
          <a:bodyPr>
            <a:noAutofit/>
          </a:bodyPr>
          <a:lstStyle/>
          <a:p>
            <a:pPr defTabSz="259156">
              <a:defRPr sz="3391"/>
            </a:pPr>
            <a:r>
              <a:rPr lang="en-US" sz="6000" b="1" i="1" dirty="0" smtClean="0"/>
              <a:t>THANK YOU! </a:t>
            </a:r>
          </a:p>
          <a:p>
            <a:pPr defTabSz="259156">
              <a:defRPr sz="3391"/>
            </a:pPr>
            <a:r>
              <a:rPr lang="en-US" b="1" dirty="0" smtClean="0"/>
              <a:t>BLESSINGS IN YOUR MINISTRIES</a:t>
            </a:r>
            <a:endParaRPr b="1" dirty="0"/>
          </a:p>
        </p:txBody>
      </p:sp>
    </p:spTree>
    <p:extLst>
      <p:ext uri="{BB962C8B-B14F-4D97-AF65-F5344CB8AC3E}">
        <p14:creationId xmlns:p14="http://schemas.microsoft.com/office/powerpoint/2010/main" val="1811455522"/>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Closure</a:t>
            </a:r>
            <a:endParaRPr lang="en-US" dirty="0"/>
          </a:p>
        </p:txBody>
      </p:sp>
      <p:sp>
        <p:nvSpPr>
          <p:cNvPr id="3" name="Content Placeholder 2"/>
          <p:cNvSpPr>
            <a:spLocks noGrp="1"/>
          </p:cNvSpPr>
          <p:nvPr>
            <p:ph idx="1"/>
          </p:nvPr>
        </p:nvSpPr>
        <p:spPr>
          <a:xfrm>
            <a:off x="838200" y="1408386"/>
            <a:ext cx="10515600" cy="4768577"/>
          </a:xfrm>
        </p:spPr>
        <p:txBody>
          <a:bodyPr>
            <a:normAutofit fontScale="85000" lnSpcReduction="20000"/>
          </a:bodyPr>
          <a:lstStyle/>
          <a:p>
            <a:r>
              <a:rPr lang="en-US" dirty="0" smtClean="0"/>
              <a:t>Definition of </a:t>
            </a:r>
            <a:r>
              <a:rPr lang="en-US" b="1" dirty="0" smtClean="0"/>
              <a:t>Closure</a:t>
            </a:r>
          </a:p>
          <a:p>
            <a:r>
              <a:rPr lang="en-US" dirty="0" smtClean="0">
                <a:solidFill>
                  <a:srgbClr val="006666"/>
                </a:solidFill>
              </a:rPr>
              <a:t>clo·sure,  noun   klō′zhər</a:t>
            </a:r>
          </a:p>
          <a:p>
            <a:r>
              <a:rPr lang="en-US" b="1" dirty="0"/>
              <a:t>1. </a:t>
            </a:r>
            <a:r>
              <a:rPr lang="en-US" dirty="0"/>
              <a:t>The act of closing or the state of being closed: </a:t>
            </a:r>
            <a:r>
              <a:rPr lang="en-US" dirty="0" smtClean="0"/>
              <a:t>closure </a:t>
            </a:r>
            <a:r>
              <a:rPr lang="en-US" dirty="0"/>
              <a:t>of an incision.</a:t>
            </a:r>
          </a:p>
          <a:p>
            <a:r>
              <a:rPr lang="en-US" b="1" dirty="0"/>
              <a:t>2. </a:t>
            </a:r>
            <a:r>
              <a:rPr lang="en-US" dirty="0"/>
              <a:t>Something that closes or </a:t>
            </a:r>
            <a:r>
              <a:rPr lang="en-US" dirty="0" smtClean="0"/>
              <a:t>shuts</a:t>
            </a:r>
            <a:br>
              <a:rPr lang="en-US" dirty="0" smtClean="0"/>
            </a:br>
            <a:r>
              <a:rPr lang="en-US" dirty="0" smtClean="0"/>
              <a:t>	…….</a:t>
            </a:r>
          </a:p>
          <a:p>
            <a:r>
              <a:rPr lang="en-US" b="1" dirty="0"/>
              <a:t>7. </a:t>
            </a:r>
            <a:r>
              <a:rPr lang="en-US" dirty="0" smtClean="0"/>
              <a:t>a </a:t>
            </a:r>
            <a:r>
              <a:rPr lang="en-US" dirty="0"/>
              <a:t>sense of </a:t>
            </a:r>
            <a:r>
              <a:rPr lang="en-US" dirty="0" smtClean="0"/>
              <a:t>completeness</a:t>
            </a:r>
            <a:r>
              <a:rPr lang="en-US" dirty="0"/>
              <a:t>: a need for closure. </a:t>
            </a:r>
            <a:endParaRPr lang="en-US" dirty="0" smtClean="0"/>
          </a:p>
          <a:p>
            <a:pPr marL="0" indent="0">
              <a:buNone/>
            </a:pPr>
            <a:r>
              <a:rPr lang="en-US" dirty="0" smtClean="0"/>
              <a:t>As the definitions indicate, when we hear closure we think of something closing, shutting down, which usually has a negative connotation.   But there is also the meaning and experience of closure that includes a sense of completeness.  Helping a church experience a faithful sense of completing ministry and mission is the goal of Living Legacy.</a:t>
            </a:r>
            <a:endParaRPr lang="en-US" dirty="0"/>
          </a:p>
          <a:p>
            <a:endParaRPr lang="en-US" dirty="0"/>
          </a:p>
          <a:p>
            <a:endParaRPr lang="en-US" dirty="0" smtClean="0">
              <a:solidFill>
                <a:srgbClr val="006666"/>
              </a:solidFill>
            </a:endParaRPr>
          </a:p>
          <a:p>
            <a:endParaRPr lang="en-US" dirty="0"/>
          </a:p>
        </p:txBody>
      </p:sp>
      <p:sp>
        <p:nvSpPr>
          <p:cNvPr id="4" name="Date Placeholder 3"/>
          <p:cNvSpPr>
            <a:spLocks noGrp="1"/>
          </p:cNvSpPr>
          <p:nvPr>
            <p:ph type="dt" sz="half" idx="10"/>
          </p:nvPr>
        </p:nvSpPr>
        <p:spPr/>
        <p:txBody>
          <a:bodyPr/>
          <a:lstStyle/>
          <a:p>
            <a:fld id="{60036958-9EDC-9E49-AA82-CE437101FE64}" type="datetime1">
              <a:rPr lang="en-US" smtClean="0"/>
              <a:t>9/28/2017</a:t>
            </a:fld>
            <a:endParaRPr lang="en-US" dirty="0"/>
          </a:p>
        </p:txBody>
      </p:sp>
      <p:sp>
        <p:nvSpPr>
          <p:cNvPr id="5" name="Footer Placeholder 4"/>
          <p:cNvSpPr>
            <a:spLocks noGrp="1"/>
          </p:cNvSpPr>
          <p:nvPr>
            <p:ph type="ftr" sz="quarter" idx="11"/>
          </p:nvPr>
        </p:nvSpPr>
        <p:spPr/>
        <p:txBody>
          <a:bodyPr/>
          <a:lstStyle/>
          <a:p>
            <a:r>
              <a:rPr lang="en-US" dirty="0" smtClean="0"/>
              <a:t>Ministry in Times of Church Discernment and Closure</a:t>
            </a:r>
            <a:endParaRPr lang="en-US" dirty="0"/>
          </a:p>
        </p:txBody>
      </p:sp>
      <p:sp>
        <p:nvSpPr>
          <p:cNvPr id="6" name="Slide Number Placeholder 5"/>
          <p:cNvSpPr>
            <a:spLocks noGrp="1"/>
          </p:cNvSpPr>
          <p:nvPr>
            <p:ph type="sldNum" sz="quarter" idx="4"/>
          </p:nvPr>
        </p:nvSpPr>
        <p:spPr/>
        <p:txBody>
          <a:bodyPr/>
          <a:lstStyle/>
          <a:p>
            <a:fld id="{DE257D84-577C-4348-B588-CB66FFAAAE85}" type="slidenum">
              <a:rPr lang="en-US" smtClean="0"/>
              <a:pPr/>
              <a:t>3</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6744" y="0"/>
            <a:ext cx="2504090" cy="2504090"/>
          </a:xfrm>
          <a:prstGeom prst="rect">
            <a:avLst/>
          </a:prstGeom>
        </p:spPr>
      </p:pic>
    </p:spTree>
    <p:extLst>
      <p:ext uri="{BB962C8B-B14F-4D97-AF65-F5344CB8AC3E}">
        <p14:creationId xmlns:p14="http://schemas.microsoft.com/office/powerpoint/2010/main" val="25990961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Living Legacy Workbook</a:t>
            </a:r>
            <a:br>
              <a:rPr lang="en-US" dirty="0"/>
            </a:br>
            <a:endParaRPr lang="en-US" dirty="0"/>
          </a:p>
        </p:txBody>
      </p:sp>
      <p:sp>
        <p:nvSpPr>
          <p:cNvPr id="3" name="Content Placeholder 2"/>
          <p:cNvSpPr>
            <a:spLocks noGrp="1"/>
          </p:cNvSpPr>
          <p:nvPr>
            <p:ph idx="1"/>
          </p:nvPr>
        </p:nvSpPr>
        <p:spPr>
          <a:xfrm>
            <a:off x="838200" y="1167014"/>
            <a:ext cx="10515600" cy="5009949"/>
          </a:xfrm>
        </p:spPr>
        <p:txBody>
          <a:bodyPr>
            <a:normAutofit fontScale="55000" lnSpcReduction="20000"/>
          </a:bodyPr>
          <a:lstStyle/>
          <a:p>
            <a:r>
              <a:rPr lang="en-US" sz="3600" b="1" dirty="0" smtClean="0"/>
              <a:t>What is the Living Legacy Workbook?</a:t>
            </a:r>
            <a:r>
              <a:rPr lang="en-US" sz="3600" dirty="0" smtClean="0"/>
              <a:t> </a:t>
            </a:r>
          </a:p>
          <a:p>
            <a:r>
              <a:rPr lang="en-US" sz="2900" dirty="0" smtClean="0"/>
              <a:t>Local </a:t>
            </a:r>
            <a:r>
              <a:rPr lang="en-US" sz="2900" dirty="0"/>
              <a:t>Church Ministries </a:t>
            </a:r>
            <a:r>
              <a:rPr lang="en-US" sz="2900" dirty="0" smtClean="0"/>
              <a:t>UCC, Church Building &amp; Loan Fund, and United </a:t>
            </a:r>
            <a:r>
              <a:rPr lang="en-US" sz="2900" dirty="0"/>
              <a:t>Church </a:t>
            </a:r>
            <a:r>
              <a:rPr lang="en-US" sz="2900" dirty="0" smtClean="0"/>
              <a:t>Funds created the Living </a:t>
            </a:r>
            <a:r>
              <a:rPr lang="en-US" sz="2900" dirty="0"/>
              <a:t>Legacy </a:t>
            </a:r>
            <a:r>
              <a:rPr lang="en-US" sz="2900" dirty="0" smtClean="0"/>
              <a:t>Workbook </a:t>
            </a:r>
            <a:r>
              <a:rPr lang="en-US" sz="2900" dirty="0"/>
              <a:t>as a discernment and decision-making resource for </a:t>
            </a:r>
            <a:r>
              <a:rPr lang="en-US" sz="2900" dirty="0" smtClean="0"/>
              <a:t>Legacy Congregations, </a:t>
            </a:r>
            <a:r>
              <a:rPr lang="en-US" sz="2900" dirty="0"/>
              <a:t>churches </a:t>
            </a:r>
            <a:r>
              <a:rPr lang="en-US" sz="2900" dirty="0" smtClean="0"/>
              <a:t>seeking to faithfully complete </a:t>
            </a:r>
            <a:r>
              <a:rPr lang="en-US" sz="2900" dirty="0"/>
              <a:t>their ministry and seed new ministries. This mixture of narratives, guidelines, inventories and resources is designed for use by leaders from all church settings who work with congregations who are considering their </a:t>
            </a:r>
            <a:r>
              <a:rPr lang="en-US" sz="2900" dirty="0" smtClean="0"/>
              <a:t>culminating ministry and missional legacy.</a:t>
            </a:r>
          </a:p>
          <a:p>
            <a:r>
              <a:rPr lang="en-US" sz="3600" b="1" dirty="0" smtClean="0"/>
              <a:t>Who uses Living Legacy? </a:t>
            </a:r>
            <a:r>
              <a:rPr lang="en-US" sz="3600" b="1" dirty="0"/>
              <a:t/>
            </a:r>
            <a:br>
              <a:rPr lang="en-US" sz="3600" b="1" dirty="0"/>
            </a:br>
            <a:r>
              <a:rPr lang="en-US" dirty="0"/>
              <a:t>• </a:t>
            </a:r>
            <a:r>
              <a:rPr lang="en-US" sz="2900" dirty="0" smtClean="0"/>
              <a:t>Congregation leader/member wondering about </a:t>
            </a:r>
            <a:r>
              <a:rPr lang="en-US" sz="2900" dirty="0"/>
              <a:t>your church's future</a:t>
            </a:r>
            <a:br>
              <a:rPr lang="en-US" sz="2900" dirty="0"/>
            </a:br>
            <a:r>
              <a:rPr lang="en-US" sz="2900" dirty="0"/>
              <a:t>• </a:t>
            </a:r>
            <a:r>
              <a:rPr lang="en-US" sz="2900" dirty="0" smtClean="0"/>
              <a:t>Congregation seeking </a:t>
            </a:r>
            <a:r>
              <a:rPr lang="en-US" sz="2900" dirty="0"/>
              <a:t>guidance in </a:t>
            </a:r>
            <a:r>
              <a:rPr lang="en-US" sz="2900" dirty="0" smtClean="0"/>
              <a:t>making the </a:t>
            </a:r>
            <a:r>
              <a:rPr lang="en-US" sz="2900" dirty="0"/>
              <a:t>decision to close</a:t>
            </a:r>
            <a:br>
              <a:rPr lang="en-US" sz="2900" dirty="0"/>
            </a:br>
            <a:r>
              <a:rPr lang="en-US" sz="2900" dirty="0"/>
              <a:t>• Pastor </a:t>
            </a:r>
            <a:r>
              <a:rPr lang="en-US" sz="2900" dirty="0" smtClean="0"/>
              <a:t>guiding </a:t>
            </a:r>
            <a:r>
              <a:rPr lang="en-US" sz="2900" dirty="0"/>
              <a:t>your congregation </a:t>
            </a:r>
            <a:r>
              <a:rPr lang="en-US" sz="2900" dirty="0" smtClean="0"/>
              <a:t>in a legacy decision</a:t>
            </a:r>
            <a:r>
              <a:rPr lang="en-US" sz="2900" dirty="0"/>
              <a:t/>
            </a:r>
            <a:br>
              <a:rPr lang="en-US" sz="2900" dirty="0"/>
            </a:br>
            <a:r>
              <a:rPr lang="en-US" sz="2900" dirty="0"/>
              <a:t>• Conference </a:t>
            </a:r>
            <a:r>
              <a:rPr lang="en-US" sz="2900" dirty="0" smtClean="0"/>
              <a:t>staff </a:t>
            </a:r>
            <a:r>
              <a:rPr lang="en-US" sz="2900" dirty="0"/>
              <a:t>or volunteer </a:t>
            </a:r>
            <a:r>
              <a:rPr lang="en-US" sz="2900" dirty="0" smtClean="0"/>
              <a:t>consulting </a:t>
            </a:r>
            <a:r>
              <a:rPr lang="en-US" sz="2900" dirty="0"/>
              <a:t>congregations</a:t>
            </a:r>
            <a:br>
              <a:rPr lang="en-US" sz="2900" dirty="0"/>
            </a:br>
            <a:r>
              <a:rPr lang="en-US" sz="2900" dirty="0"/>
              <a:t>• Interim pastor </a:t>
            </a:r>
            <a:r>
              <a:rPr lang="en-US" sz="2900" dirty="0" smtClean="0"/>
              <a:t>specializing </a:t>
            </a:r>
            <a:r>
              <a:rPr lang="en-US" sz="2900" dirty="0"/>
              <a:t>in transitioning congregations</a:t>
            </a:r>
            <a:br>
              <a:rPr lang="en-US" sz="2900" dirty="0"/>
            </a:br>
            <a:r>
              <a:rPr lang="en-US" sz="2900" dirty="0"/>
              <a:t>• </a:t>
            </a:r>
            <a:r>
              <a:rPr lang="en-US" sz="2900" dirty="0" smtClean="0"/>
              <a:t>Association Committees on Ministry assisting </a:t>
            </a:r>
            <a:r>
              <a:rPr lang="en-US" sz="2900" dirty="0"/>
              <a:t>churches</a:t>
            </a:r>
          </a:p>
        </p:txBody>
      </p:sp>
      <p:sp>
        <p:nvSpPr>
          <p:cNvPr id="4" name="Date Placeholder 3"/>
          <p:cNvSpPr>
            <a:spLocks noGrp="1"/>
          </p:cNvSpPr>
          <p:nvPr>
            <p:ph type="dt" sz="half" idx="10"/>
          </p:nvPr>
        </p:nvSpPr>
        <p:spPr/>
        <p:txBody>
          <a:bodyPr/>
          <a:lstStyle/>
          <a:p>
            <a:fld id="{60036958-9EDC-9E49-AA82-CE437101FE64}" type="datetime1">
              <a:rPr lang="en-US" smtClean="0"/>
              <a:t>9/28/2017</a:t>
            </a:fld>
            <a:endParaRPr lang="en-US" dirty="0"/>
          </a:p>
        </p:txBody>
      </p:sp>
      <p:sp>
        <p:nvSpPr>
          <p:cNvPr id="5" name="Footer Placeholder 4"/>
          <p:cNvSpPr>
            <a:spLocks noGrp="1"/>
          </p:cNvSpPr>
          <p:nvPr>
            <p:ph type="ftr" sz="quarter" idx="11"/>
          </p:nvPr>
        </p:nvSpPr>
        <p:spPr/>
        <p:txBody>
          <a:bodyPr/>
          <a:lstStyle/>
          <a:p>
            <a:r>
              <a:rPr lang="en-US" dirty="0"/>
              <a:t>Ministry in Times of Church Discernment and </a:t>
            </a:r>
            <a:r>
              <a:rPr lang="en-US" dirty="0" smtClean="0"/>
              <a:t>Closure</a:t>
            </a:r>
            <a:endParaRPr lang="en-US" dirty="0"/>
          </a:p>
        </p:txBody>
      </p:sp>
      <p:sp>
        <p:nvSpPr>
          <p:cNvPr id="6" name="Slide Number Placeholder 5"/>
          <p:cNvSpPr>
            <a:spLocks noGrp="1"/>
          </p:cNvSpPr>
          <p:nvPr>
            <p:ph type="sldNum" sz="quarter" idx="4"/>
          </p:nvPr>
        </p:nvSpPr>
        <p:spPr/>
        <p:txBody>
          <a:bodyPr/>
          <a:lstStyle/>
          <a:p>
            <a:fld id="{DE257D84-577C-4348-B588-CB66FFAAAE85}" type="slidenum">
              <a:rPr lang="en-US" smtClean="0"/>
              <a:pPr/>
              <a:t>4</a:t>
            </a:fld>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7613" y="3760761"/>
            <a:ext cx="2310674" cy="2310674"/>
          </a:xfrm>
          <a:prstGeom prst="rect">
            <a:avLst/>
          </a:prstGeom>
        </p:spPr>
      </p:pic>
    </p:spTree>
    <p:extLst>
      <p:ext uri="{BB962C8B-B14F-4D97-AF65-F5344CB8AC3E}">
        <p14:creationId xmlns:p14="http://schemas.microsoft.com/office/powerpoint/2010/main" val="42178673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t>
            </a:r>
            <a:r>
              <a:rPr lang="en-US" dirty="0"/>
              <a:t>is in the Living Legacy Workbook?</a:t>
            </a:r>
          </a:p>
        </p:txBody>
      </p:sp>
      <p:sp>
        <p:nvSpPr>
          <p:cNvPr id="3" name="Content Placeholder 2"/>
          <p:cNvSpPr>
            <a:spLocks noGrp="1"/>
          </p:cNvSpPr>
          <p:nvPr>
            <p:ph idx="1"/>
          </p:nvPr>
        </p:nvSpPr>
        <p:spPr>
          <a:xfrm>
            <a:off x="294290" y="1345324"/>
            <a:ext cx="11059510" cy="4831640"/>
          </a:xfrm>
        </p:spPr>
        <p:txBody>
          <a:bodyPr>
            <a:normAutofit/>
          </a:bodyPr>
          <a:lstStyle/>
          <a:p>
            <a:r>
              <a:rPr lang="en-US" sz="2000" b="1" dirty="0" smtClean="0"/>
              <a:t>Chapters in the Living Legacy Workbook address:</a:t>
            </a:r>
            <a:r>
              <a:rPr lang="en-US" sz="2000" dirty="0" smtClean="0"/>
              <a:t> </a:t>
            </a:r>
            <a:br>
              <a:rPr lang="en-US" sz="2000" dirty="0" smtClean="0"/>
            </a:br>
            <a:r>
              <a:rPr lang="en-US" sz="2000" dirty="0"/>
              <a:t>	</a:t>
            </a:r>
            <a:r>
              <a:rPr lang="en-US" sz="2000" b="1" dirty="0" smtClean="0"/>
              <a:t>Challenges</a:t>
            </a:r>
            <a:r>
              <a:rPr lang="en-US" sz="2000" dirty="0" smtClean="0"/>
              <a:t> </a:t>
            </a:r>
            <a:r>
              <a:rPr lang="en-US" sz="2000" b="1" dirty="0" smtClean="0"/>
              <a:t>churches </a:t>
            </a:r>
            <a:r>
              <a:rPr lang="en-US" sz="2000" b="1" dirty="0"/>
              <a:t>encounter </a:t>
            </a:r>
            <a:r>
              <a:rPr lang="en-US" sz="2000" dirty="0"/>
              <a:t>in </a:t>
            </a:r>
            <a:r>
              <a:rPr lang="en-US" sz="2000" dirty="0" smtClean="0"/>
              <a:t>ministry today, </a:t>
            </a:r>
            <a:r>
              <a:rPr lang="en-US" sz="2000" dirty="0"/>
              <a:t/>
            </a:r>
            <a:br>
              <a:rPr lang="en-US" sz="2000" dirty="0"/>
            </a:br>
            <a:r>
              <a:rPr lang="en-US" sz="2000" dirty="0" smtClean="0"/>
              <a:t>	Tools </a:t>
            </a:r>
            <a:r>
              <a:rPr lang="en-US" sz="2000" dirty="0"/>
              <a:t>for </a:t>
            </a:r>
            <a:r>
              <a:rPr lang="en-US" sz="2000" b="1" dirty="0"/>
              <a:t>congregational assessment </a:t>
            </a:r>
            <a:r>
              <a:rPr lang="en-US" sz="2000" dirty="0"/>
              <a:t>&amp;</a:t>
            </a:r>
            <a:r>
              <a:rPr lang="en-US" sz="2000" dirty="0" smtClean="0"/>
              <a:t> </a:t>
            </a:r>
            <a:r>
              <a:rPr lang="en-US" sz="2000" b="1" dirty="0" smtClean="0"/>
              <a:t>decision-making</a:t>
            </a:r>
            <a:r>
              <a:rPr lang="en-US" sz="2000" dirty="0" smtClean="0"/>
              <a:t>,</a:t>
            </a:r>
            <a:br>
              <a:rPr lang="en-US" sz="2000" dirty="0" smtClean="0"/>
            </a:br>
            <a:r>
              <a:rPr lang="en-US" sz="2000" dirty="0" smtClean="0"/>
              <a:t>	</a:t>
            </a:r>
            <a:r>
              <a:rPr lang="en-US" sz="2000" b="1" dirty="0" smtClean="0"/>
              <a:t>Legacy Inquiry and Conversation guide</a:t>
            </a:r>
            <a:r>
              <a:rPr lang="en-US" sz="2000" dirty="0" smtClean="0"/>
              <a:t>,</a:t>
            </a:r>
            <a:r>
              <a:rPr lang="en-US" sz="2000" dirty="0"/>
              <a:t/>
            </a:r>
            <a:br>
              <a:rPr lang="en-US" sz="2000" dirty="0"/>
            </a:br>
            <a:r>
              <a:rPr lang="en-US" sz="2000" b="1" dirty="0"/>
              <a:t>	P</a:t>
            </a:r>
            <a:r>
              <a:rPr lang="en-US" sz="2000" b="1" dirty="0" smtClean="0"/>
              <a:t>astoral care and leadership </a:t>
            </a:r>
            <a:r>
              <a:rPr lang="en-US" sz="2000" dirty="0"/>
              <a:t>in a l</a:t>
            </a:r>
            <a:r>
              <a:rPr lang="en-US" sz="2000" dirty="0" smtClean="0"/>
              <a:t>egacy situation,</a:t>
            </a:r>
            <a:r>
              <a:rPr lang="en-US" sz="2000" dirty="0"/>
              <a:t/>
            </a:r>
            <a:br>
              <a:rPr lang="en-US" sz="2000" dirty="0"/>
            </a:br>
            <a:r>
              <a:rPr lang="en-US" sz="2000" b="1" dirty="0"/>
              <a:t>	</a:t>
            </a:r>
            <a:r>
              <a:rPr lang="en-US" sz="2000" b="1" dirty="0" smtClean="0"/>
              <a:t>Stewardship of church real estate</a:t>
            </a:r>
            <a:r>
              <a:rPr lang="en-US" sz="2000" dirty="0"/>
              <a:t> </a:t>
            </a:r>
            <a:r>
              <a:rPr lang="en-US" sz="2000" dirty="0" smtClean="0"/>
              <a:t>and </a:t>
            </a:r>
            <a:r>
              <a:rPr lang="en-US" sz="2000" b="1" dirty="0" smtClean="0"/>
              <a:t>financial assets</a:t>
            </a:r>
            <a:r>
              <a:rPr lang="en-US" sz="2000" dirty="0" smtClean="0"/>
              <a:t>,</a:t>
            </a:r>
            <a:r>
              <a:rPr lang="en-US" sz="2000" dirty="0"/>
              <a:t/>
            </a:r>
            <a:br>
              <a:rPr lang="en-US" sz="2000" dirty="0"/>
            </a:br>
            <a:r>
              <a:rPr lang="en-US" sz="2000" dirty="0" smtClean="0"/>
              <a:t>	</a:t>
            </a:r>
            <a:r>
              <a:rPr lang="en-US" sz="2000" b="1" dirty="0" smtClean="0"/>
              <a:t>Legal </a:t>
            </a:r>
            <a:r>
              <a:rPr lang="en-US" sz="2000" b="1" dirty="0"/>
              <a:t>Issues </a:t>
            </a:r>
            <a:r>
              <a:rPr lang="en-US" sz="2000" dirty="0" smtClean="0"/>
              <a:t>and Process in </a:t>
            </a:r>
            <a:r>
              <a:rPr lang="en-US" sz="2000" dirty="0"/>
              <a:t>Church </a:t>
            </a:r>
            <a:r>
              <a:rPr lang="en-US" sz="2000" dirty="0" smtClean="0"/>
              <a:t>Dissolution,</a:t>
            </a:r>
            <a:r>
              <a:rPr lang="en-US" sz="2000" dirty="0"/>
              <a:t/>
            </a:r>
            <a:br>
              <a:rPr lang="en-US" sz="2000" dirty="0"/>
            </a:br>
            <a:r>
              <a:rPr lang="en-US" sz="2000" dirty="0" smtClean="0"/>
              <a:t>	</a:t>
            </a:r>
            <a:r>
              <a:rPr lang="en-US" sz="2000" b="1" dirty="0" smtClean="0"/>
              <a:t>Bible </a:t>
            </a:r>
            <a:r>
              <a:rPr lang="en-US" sz="2000" b="1" dirty="0"/>
              <a:t>Studies </a:t>
            </a:r>
            <a:r>
              <a:rPr lang="en-US" sz="2000" dirty="0"/>
              <a:t>and Discussion </a:t>
            </a:r>
            <a:r>
              <a:rPr lang="en-US" sz="2000" dirty="0" smtClean="0"/>
              <a:t>Questions, and</a:t>
            </a:r>
            <a:r>
              <a:rPr lang="en-US" sz="2000" dirty="0"/>
              <a:t/>
            </a:r>
            <a:br>
              <a:rPr lang="en-US" sz="2000" dirty="0"/>
            </a:br>
            <a:r>
              <a:rPr lang="en-US" sz="2000" dirty="0" smtClean="0"/>
              <a:t>	</a:t>
            </a:r>
            <a:r>
              <a:rPr lang="en-US" sz="2000" b="1" dirty="0" smtClean="0"/>
              <a:t>Bibliography</a:t>
            </a:r>
            <a:r>
              <a:rPr lang="en-US" sz="2000" b="1" dirty="0"/>
              <a:t> </a:t>
            </a:r>
            <a:r>
              <a:rPr lang="en-US" sz="2000" dirty="0" smtClean="0"/>
              <a:t>of </a:t>
            </a:r>
            <a:r>
              <a:rPr lang="en-US" sz="2000" dirty="0"/>
              <a:t>helpful books, websites and </a:t>
            </a:r>
            <a:r>
              <a:rPr lang="en-US" sz="2000" dirty="0" smtClean="0"/>
              <a:t>resources.</a:t>
            </a:r>
          </a:p>
        </p:txBody>
      </p:sp>
      <p:sp>
        <p:nvSpPr>
          <p:cNvPr id="4" name="Date Placeholder 3"/>
          <p:cNvSpPr>
            <a:spLocks noGrp="1"/>
          </p:cNvSpPr>
          <p:nvPr>
            <p:ph type="dt" sz="half" idx="10"/>
          </p:nvPr>
        </p:nvSpPr>
        <p:spPr/>
        <p:txBody>
          <a:bodyPr/>
          <a:lstStyle/>
          <a:p>
            <a:fld id="{60036958-9EDC-9E49-AA82-CE437101FE64}" type="datetime1">
              <a:rPr lang="en-US" smtClean="0"/>
              <a:t>9/28/2017</a:t>
            </a:fld>
            <a:endParaRPr lang="en-US" dirty="0"/>
          </a:p>
        </p:txBody>
      </p:sp>
      <p:sp>
        <p:nvSpPr>
          <p:cNvPr id="5" name="Footer Placeholder 4"/>
          <p:cNvSpPr>
            <a:spLocks noGrp="1"/>
          </p:cNvSpPr>
          <p:nvPr>
            <p:ph type="ftr" sz="quarter" idx="11"/>
          </p:nvPr>
        </p:nvSpPr>
        <p:spPr/>
        <p:txBody>
          <a:bodyPr/>
          <a:lstStyle/>
          <a:p>
            <a:r>
              <a:rPr lang="en-US" dirty="0"/>
              <a:t>Ministry in Times of Church Discernment and </a:t>
            </a:r>
            <a:r>
              <a:rPr lang="en-US" dirty="0" smtClean="0"/>
              <a:t>Closure</a:t>
            </a:r>
            <a:endParaRPr lang="en-US" dirty="0"/>
          </a:p>
        </p:txBody>
      </p:sp>
      <p:sp>
        <p:nvSpPr>
          <p:cNvPr id="6" name="Slide Number Placeholder 5"/>
          <p:cNvSpPr>
            <a:spLocks noGrp="1"/>
          </p:cNvSpPr>
          <p:nvPr>
            <p:ph type="sldNum" sz="quarter" idx="4"/>
          </p:nvPr>
        </p:nvSpPr>
        <p:spPr/>
        <p:txBody>
          <a:bodyPr/>
          <a:lstStyle/>
          <a:p>
            <a:fld id="{DE257D84-577C-4348-B588-CB66FFAAAE85}" type="slidenum">
              <a:rPr lang="en-US" smtClean="0"/>
              <a:pPr/>
              <a:t>5</a:t>
            </a:fld>
            <a:endParaRPr lang="en-US" dirty="0"/>
          </a:p>
        </p:txBody>
      </p:sp>
      <p:sp>
        <p:nvSpPr>
          <p:cNvPr id="9" name="TextBox 8"/>
          <p:cNvSpPr txBox="1"/>
          <p:nvPr/>
        </p:nvSpPr>
        <p:spPr>
          <a:xfrm>
            <a:off x="7746124" y="4183118"/>
            <a:ext cx="3708656" cy="1754326"/>
          </a:xfrm>
          <a:prstGeom prst="rect">
            <a:avLst/>
          </a:prstGeom>
          <a:solidFill>
            <a:schemeClr val="accent6">
              <a:lumMod val="60000"/>
              <a:lumOff val="40000"/>
            </a:schemeClr>
          </a:solidFill>
        </p:spPr>
        <p:txBody>
          <a:bodyPr wrap="square" rtlCol="0">
            <a:spAutoFit/>
          </a:bodyPr>
          <a:lstStyle/>
          <a:p>
            <a:r>
              <a:rPr lang="en-US" sz="1200" b="1" dirty="0"/>
              <a:t>Chapter 1 – Mind the Gap</a:t>
            </a:r>
            <a:r>
              <a:rPr lang="en-US" sz="1200" dirty="0"/>
              <a:t> </a:t>
            </a:r>
            <a:br>
              <a:rPr lang="en-US" sz="1200" dirty="0"/>
            </a:br>
            <a:r>
              <a:rPr lang="en-US" sz="1200" b="1" dirty="0"/>
              <a:t>Chapter 2 – Is it Time?</a:t>
            </a:r>
            <a:r>
              <a:rPr lang="en-US" sz="1200" dirty="0"/>
              <a:t> </a:t>
            </a:r>
            <a:r>
              <a:rPr lang="en-US" sz="1200" b="1" dirty="0"/>
              <a:t> </a:t>
            </a:r>
            <a:br>
              <a:rPr lang="en-US" sz="1200" b="1" dirty="0"/>
            </a:br>
            <a:r>
              <a:rPr lang="en-US" sz="1200" b="1" dirty="0"/>
              <a:t>Chapter 3 - Legacy Inherited, Legacy Futured</a:t>
            </a:r>
            <a:r>
              <a:rPr lang="en-US" sz="1200" dirty="0"/>
              <a:t> </a:t>
            </a:r>
            <a:br>
              <a:rPr lang="en-US" sz="1200" dirty="0"/>
            </a:br>
            <a:r>
              <a:rPr lang="en-US" sz="1200" b="1" dirty="0"/>
              <a:t>Chapter 4 – Role of the Legacy Pastor</a:t>
            </a:r>
            <a:r>
              <a:rPr lang="en-US" sz="1200" dirty="0"/>
              <a:t> </a:t>
            </a:r>
            <a:br>
              <a:rPr lang="en-US" sz="1200" dirty="0"/>
            </a:br>
            <a:r>
              <a:rPr lang="en-US" sz="1200" b="1" dirty="0"/>
              <a:t>Chapter 5 </a:t>
            </a:r>
            <a:r>
              <a:rPr lang="en-US" sz="1200" b="1" dirty="0" smtClean="0"/>
              <a:t>– Buildings </a:t>
            </a:r>
            <a:r>
              <a:rPr lang="en-US" sz="1200" b="1" dirty="0"/>
              <a:t>as Living Legacies</a:t>
            </a:r>
            <a:r>
              <a:rPr lang="en-US" sz="1200" dirty="0"/>
              <a:t> </a:t>
            </a:r>
            <a:br>
              <a:rPr lang="en-US" sz="1200" dirty="0"/>
            </a:br>
            <a:r>
              <a:rPr lang="en-US" sz="1200" b="1" dirty="0"/>
              <a:t>Chapter 6 -  Financial Assets as Living Legacies</a:t>
            </a:r>
            <a:r>
              <a:rPr lang="en-US" sz="1200" dirty="0"/>
              <a:t> </a:t>
            </a:r>
            <a:br>
              <a:rPr lang="en-US" sz="1200" dirty="0"/>
            </a:br>
            <a:r>
              <a:rPr lang="en-US" sz="1200" b="1" dirty="0"/>
              <a:t>Chapter 7 -  Legal Issues in Church Dissolution</a:t>
            </a:r>
            <a:br>
              <a:rPr lang="en-US" sz="1200" b="1" dirty="0"/>
            </a:br>
            <a:r>
              <a:rPr lang="en-US" sz="1200" b="1" dirty="0"/>
              <a:t>Bible Studies and Discussion Questions</a:t>
            </a:r>
            <a:r>
              <a:rPr lang="en-US" sz="1200" dirty="0"/>
              <a:t> </a:t>
            </a:r>
            <a:br>
              <a:rPr lang="en-US" sz="1200" dirty="0"/>
            </a:br>
            <a:r>
              <a:rPr lang="en-US" sz="1200" b="1" dirty="0"/>
              <a:t>Bibliography </a:t>
            </a:r>
            <a:endParaRPr lang="en-US" sz="1200"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0034" y="1167013"/>
            <a:ext cx="2099650" cy="2708549"/>
          </a:xfrm>
          <a:prstGeom prst="rect">
            <a:avLst/>
          </a:prstGeom>
        </p:spPr>
      </p:pic>
    </p:spTree>
    <p:extLst>
      <p:ext uri="{BB962C8B-B14F-4D97-AF65-F5344CB8AC3E}">
        <p14:creationId xmlns:p14="http://schemas.microsoft.com/office/powerpoint/2010/main" val="36296212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Using the Living Legacy Resource</a:t>
            </a:r>
            <a:br>
              <a:rPr lang="en-US" dirty="0"/>
            </a:br>
            <a:endParaRPr lang="en-US" dirty="0"/>
          </a:p>
        </p:txBody>
      </p:sp>
      <p:sp>
        <p:nvSpPr>
          <p:cNvPr id="3" name="Content Placeholder 2"/>
          <p:cNvSpPr>
            <a:spLocks noGrp="1"/>
          </p:cNvSpPr>
          <p:nvPr>
            <p:ph idx="1"/>
          </p:nvPr>
        </p:nvSpPr>
        <p:spPr>
          <a:xfrm>
            <a:off x="838200" y="1167014"/>
            <a:ext cx="10515600" cy="5009949"/>
          </a:xfrm>
        </p:spPr>
        <p:txBody>
          <a:bodyPr>
            <a:normAutofit fontScale="92500"/>
          </a:bodyPr>
          <a:lstStyle/>
          <a:p>
            <a:r>
              <a:rPr lang="en-US" dirty="0" smtClean="0"/>
              <a:t>For ‘Threshold’ Congregations, churches discerning their future</a:t>
            </a:r>
          </a:p>
          <a:p>
            <a:pPr lvl="1"/>
            <a:r>
              <a:rPr lang="en-US" dirty="0" smtClean="0"/>
              <a:t>Start the conversation and questions early – </a:t>
            </a:r>
            <a:r>
              <a:rPr lang="en-US" dirty="0" smtClean="0">
                <a:solidFill>
                  <a:srgbClr val="FF0000"/>
                </a:solidFill>
              </a:rPr>
              <a:t>Warning</a:t>
            </a:r>
            <a:r>
              <a:rPr lang="en-US" dirty="0" smtClean="0"/>
              <a:t>: Don’t avoid or delay discussion!</a:t>
            </a:r>
          </a:p>
          <a:p>
            <a:pPr lvl="1"/>
            <a:r>
              <a:rPr lang="en-US" dirty="0" smtClean="0"/>
              <a:t>Contact your Conference or Association for conversation and resources</a:t>
            </a:r>
          </a:p>
          <a:p>
            <a:pPr lvl="1"/>
            <a:r>
              <a:rPr lang="en-US" dirty="0" smtClean="0"/>
              <a:t>Read Living Legacy Introduction, Bible Studies and Chapter 1, 2 &amp; 3 for discussion</a:t>
            </a:r>
          </a:p>
          <a:p>
            <a:pPr lvl="2"/>
            <a:r>
              <a:rPr lang="en-US" dirty="0" smtClean="0"/>
              <a:t>“Mind the Gap” Chapter 1 for review of church and culture today</a:t>
            </a:r>
          </a:p>
          <a:p>
            <a:pPr lvl="2"/>
            <a:r>
              <a:rPr lang="en-US" dirty="0" smtClean="0"/>
              <a:t>“Is it Time?” Chapter 2 for church assessment review</a:t>
            </a:r>
          </a:p>
          <a:p>
            <a:pPr lvl="2"/>
            <a:r>
              <a:rPr lang="en-US" dirty="0" smtClean="0"/>
              <a:t>“Legacy Inherited, Legacy Futured” Chapter 3 for review of church legacy &amp; mission</a:t>
            </a:r>
          </a:p>
          <a:p>
            <a:pPr lvl="1"/>
            <a:r>
              <a:rPr lang="en-US" dirty="0" smtClean="0"/>
              <a:t>Consider options for further assessment and discussion of church mission and future </a:t>
            </a:r>
          </a:p>
          <a:p>
            <a:pPr lvl="1"/>
            <a:r>
              <a:rPr lang="en-US" dirty="0" smtClean="0"/>
              <a:t>Work within congregation and with conference and others to plan steps into church future</a:t>
            </a:r>
          </a:p>
          <a:p>
            <a:pPr lvl="2"/>
            <a:endParaRPr lang="en-US" dirty="0" smtClean="0"/>
          </a:p>
        </p:txBody>
      </p:sp>
      <p:sp>
        <p:nvSpPr>
          <p:cNvPr id="4" name="Date Placeholder 3"/>
          <p:cNvSpPr>
            <a:spLocks noGrp="1"/>
          </p:cNvSpPr>
          <p:nvPr>
            <p:ph type="dt" sz="half" idx="10"/>
          </p:nvPr>
        </p:nvSpPr>
        <p:spPr/>
        <p:txBody>
          <a:bodyPr/>
          <a:lstStyle/>
          <a:p>
            <a:fld id="{60036958-9EDC-9E49-AA82-CE437101FE64}" type="datetime1">
              <a:rPr lang="en-US" smtClean="0"/>
              <a:t>9/28/2017</a:t>
            </a:fld>
            <a:endParaRPr lang="en-US" dirty="0"/>
          </a:p>
        </p:txBody>
      </p:sp>
      <p:sp>
        <p:nvSpPr>
          <p:cNvPr id="5" name="Footer Placeholder 4"/>
          <p:cNvSpPr>
            <a:spLocks noGrp="1"/>
          </p:cNvSpPr>
          <p:nvPr>
            <p:ph type="ftr" sz="quarter" idx="11"/>
          </p:nvPr>
        </p:nvSpPr>
        <p:spPr/>
        <p:txBody>
          <a:bodyPr/>
          <a:lstStyle/>
          <a:p>
            <a:r>
              <a:rPr lang="en-US" dirty="0"/>
              <a:t>Ministry in Times of Church Discernment and </a:t>
            </a:r>
            <a:r>
              <a:rPr lang="en-US" dirty="0" smtClean="0"/>
              <a:t>Closure</a:t>
            </a:r>
            <a:endParaRPr lang="en-US" dirty="0"/>
          </a:p>
        </p:txBody>
      </p:sp>
      <p:sp>
        <p:nvSpPr>
          <p:cNvPr id="6" name="Slide Number Placeholder 5"/>
          <p:cNvSpPr>
            <a:spLocks noGrp="1"/>
          </p:cNvSpPr>
          <p:nvPr>
            <p:ph type="sldNum" sz="quarter" idx="4"/>
          </p:nvPr>
        </p:nvSpPr>
        <p:spPr/>
        <p:txBody>
          <a:bodyPr/>
          <a:lstStyle/>
          <a:p>
            <a:fld id="{DE257D84-577C-4348-B588-CB66FFAAAE85}" type="slidenum">
              <a:rPr lang="en-US" smtClean="0"/>
              <a:pPr/>
              <a:t>6</a:t>
            </a:fld>
            <a:endParaRPr lang="en-US" dirty="0"/>
          </a:p>
        </p:txBody>
      </p:sp>
    </p:spTree>
    <p:extLst>
      <p:ext uri="{BB962C8B-B14F-4D97-AF65-F5344CB8AC3E}">
        <p14:creationId xmlns:p14="http://schemas.microsoft.com/office/powerpoint/2010/main" val="31645090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Resources for </a:t>
            </a:r>
            <a:r>
              <a:rPr lang="en-US" sz="4000" dirty="0" smtClean="0"/>
              <a:t>Threshold Congregations </a:t>
            </a:r>
            <a:br>
              <a:rPr lang="en-US" sz="4000" dirty="0" smtClean="0"/>
            </a:br>
            <a:r>
              <a:rPr lang="en-US" sz="4000" dirty="0" smtClean="0"/>
              <a:t>discerning </a:t>
            </a:r>
            <a:r>
              <a:rPr lang="en-US" sz="4000" dirty="0"/>
              <a:t>their legacy and future. </a:t>
            </a:r>
            <a:r>
              <a:rPr lang="en-US" dirty="0"/>
              <a:t/>
            </a:r>
            <a:br>
              <a:rPr lang="en-US" dirty="0"/>
            </a:br>
            <a:endParaRPr lang="en-US" dirty="0"/>
          </a:p>
        </p:txBody>
      </p:sp>
      <p:sp>
        <p:nvSpPr>
          <p:cNvPr id="3" name="Content Placeholder 2"/>
          <p:cNvSpPr>
            <a:spLocks noGrp="1"/>
          </p:cNvSpPr>
          <p:nvPr>
            <p:ph idx="1"/>
          </p:nvPr>
        </p:nvSpPr>
        <p:spPr>
          <a:xfrm>
            <a:off x="838200" y="1545021"/>
            <a:ext cx="10515600" cy="4631942"/>
          </a:xfrm>
        </p:spPr>
        <p:txBody>
          <a:bodyPr>
            <a:normAutofit fontScale="92500" lnSpcReduction="10000"/>
          </a:bodyPr>
          <a:lstStyle/>
          <a:p>
            <a:pPr lvl="1"/>
            <a:r>
              <a:rPr lang="en-US" b="1" dirty="0" smtClean="0"/>
              <a:t>Conferences</a:t>
            </a:r>
            <a:r>
              <a:rPr lang="en-US" dirty="0" smtClean="0"/>
              <a:t> – </a:t>
            </a:r>
            <a:r>
              <a:rPr lang="en-US" sz="1800" dirty="0" smtClean="0"/>
              <a:t>Contact your Conference or Association Office for services they provide.</a:t>
            </a:r>
          </a:p>
          <a:p>
            <a:pPr lvl="1"/>
            <a:r>
              <a:rPr lang="en-US" b="1" dirty="0"/>
              <a:t>Partners in Building and Partners in Vision </a:t>
            </a:r>
            <a:r>
              <a:rPr lang="en-US" dirty="0" smtClean="0"/>
              <a:t>– </a:t>
            </a:r>
            <a:br>
              <a:rPr lang="en-US" dirty="0" smtClean="0"/>
            </a:br>
            <a:r>
              <a:rPr lang="en-US" sz="1800" dirty="0" smtClean="0"/>
              <a:t>Contact</a:t>
            </a:r>
            <a:r>
              <a:rPr lang="en-US" dirty="0" smtClean="0"/>
              <a:t> </a:t>
            </a:r>
            <a:r>
              <a:rPr lang="en-US" sz="1800" dirty="0" smtClean="0"/>
              <a:t>Church Building &amp; Loan Fund, UCC </a:t>
            </a:r>
            <a:r>
              <a:rPr lang="en-US" sz="1800" b="1" dirty="0" smtClean="0"/>
              <a:t>	</a:t>
            </a:r>
            <a:r>
              <a:rPr lang="en-US" sz="1800" dirty="0" smtClean="0">
                <a:hlinkClick r:id="rId2"/>
              </a:rPr>
              <a:t>info@cblf.org</a:t>
            </a:r>
            <a:endParaRPr lang="en-US" sz="1800" dirty="0" smtClean="0"/>
          </a:p>
          <a:p>
            <a:pPr lvl="1"/>
            <a:r>
              <a:rPr lang="en-US" b="1" dirty="0" smtClean="0"/>
              <a:t>New Beginnings Assessment – </a:t>
            </a:r>
            <a:br>
              <a:rPr lang="en-US" b="1" dirty="0" smtClean="0"/>
            </a:br>
            <a:r>
              <a:rPr lang="en-US" sz="1800" dirty="0" smtClean="0"/>
              <a:t>Contact Congregational </a:t>
            </a:r>
            <a:r>
              <a:rPr lang="en-US" sz="1800" dirty="0"/>
              <a:t>Advancement, </a:t>
            </a:r>
            <a:r>
              <a:rPr lang="en-US" sz="1800" dirty="0" smtClean="0"/>
              <a:t>Support </a:t>
            </a:r>
            <a:r>
              <a:rPr lang="en-US" sz="1800" dirty="0"/>
              <a:t>&amp;</a:t>
            </a:r>
            <a:r>
              <a:rPr lang="en-US" sz="1800" dirty="0" smtClean="0"/>
              <a:t> Assessment, UCC  </a:t>
            </a:r>
            <a:r>
              <a:rPr lang="en-US" sz="1800" dirty="0" smtClean="0">
                <a:hlinkClick r:id="rId3"/>
              </a:rPr>
              <a:t>www.ucc.org/new-beginnings</a:t>
            </a:r>
            <a:r>
              <a:rPr lang="en-US" sz="1800" dirty="0" smtClean="0"/>
              <a:t> </a:t>
            </a:r>
          </a:p>
          <a:p>
            <a:pPr lvl="1"/>
            <a:r>
              <a:rPr lang="en-US" b="1" dirty="0" smtClean="0"/>
              <a:t>reVision – </a:t>
            </a:r>
            <a:r>
              <a:rPr lang="en-US" sz="1800" dirty="0" smtClean="0"/>
              <a:t>Contact Center for Progressive Renewal</a:t>
            </a:r>
            <a:r>
              <a:rPr lang="en-US" sz="1800" dirty="0"/>
              <a:t> </a:t>
            </a:r>
            <a:r>
              <a:rPr lang="en-US" sz="1800" dirty="0" smtClean="0"/>
              <a:t>    </a:t>
            </a:r>
            <a:r>
              <a:rPr lang="en-US" sz="1800" dirty="0" smtClean="0">
                <a:hlinkClick r:id="rId4"/>
              </a:rPr>
              <a:t>www.progressiverenewal.org</a:t>
            </a:r>
            <a:r>
              <a:rPr lang="en-US" sz="1800" dirty="0" smtClean="0"/>
              <a:t> </a:t>
            </a:r>
            <a:endParaRPr lang="en-US" sz="1800" b="1" dirty="0"/>
          </a:p>
          <a:p>
            <a:pPr marL="457200" lvl="1" indent="0">
              <a:buNone/>
            </a:pPr>
            <a:r>
              <a:rPr lang="en-US" b="1" dirty="0" smtClean="0"/>
              <a:t>If your congregation is considering concluding your ministries,  stewarding your building and assets to </a:t>
            </a:r>
            <a:r>
              <a:rPr lang="en-US" b="1" dirty="0" smtClean="0"/>
              <a:t>shape</a:t>
            </a:r>
            <a:r>
              <a:rPr lang="en-US" b="1" dirty="0" smtClean="0"/>
              <a:t> </a:t>
            </a:r>
            <a:r>
              <a:rPr lang="en-US" b="1" dirty="0" smtClean="0"/>
              <a:t>a mission legacy, there is a resource for churches in the process of closure and legacy decisions – Living Legacy: Church Legacy and Closure</a:t>
            </a:r>
            <a:endParaRPr lang="en-US" dirty="0"/>
          </a:p>
          <a:p>
            <a:pPr marL="457200" lvl="1" indent="0">
              <a:buNone/>
            </a:pPr>
            <a:endParaRPr lang="en-US" sz="1800" dirty="0" smtClean="0"/>
          </a:p>
          <a:p>
            <a:pPr lvl="1"/>
            <a:endParaRPr lang="en-US" sz="1800" dirty="0"/>
          </a:p>
          <a:p>
            <a:pPr marL="457200" lvl="1" indent="0">
              <a:buNone/>
            </a:pPr>
            <a:endParaRPr lang="en-US" sz="1800" dirty="0" smtClean="0"/>
          </a:p>
        </p:txBody>
      </p:sp>
      <p:sp>
        <p:nvSpPr>
          <p:cNvPr id="4" name="Date Placeholder 3"/>
          <p:cNvSpPr>
            <a:spLocks noGrp="1"/>
          </p:cNvSpPr>
          <p:nvPr>
            <p:ph type="dt" sz="half" idx="10"/>
          </p:nvPr>
        </p:nvSpPr>
        <p:spPr/>
        <p:txBody>
          <a:bodyPr/>
          <a:lstStyle/>
          <a:p>
            <a:fld id="{60036958-9EDC-9E49-AA82-CE437101FE64}" type="datetime1">
              <a:rPr lang="en-US" smtClean="0"/>
              <a:t>9/28/2017</a:t>
            </a:fld>
            <a:endParaRPr lang="en-US" dirty="0"/>
          </a:p>
        </p:txBody>
      </p:sp>
      <p:sp>
        <p:nvSpPr>
          <p:cNvPr id="5" name="Footer Placeholder 4"/>
          <p:cNvSpPr>
            <a:spLocks noGrp="1"/>
          </p:cNvSpPr>
          <p:nvPr>
            <p:ph type="ftr" sz="quarter" idx="11"/>
          </p:nvPr>
        </p:nvSpPr>
        <p:spPr/>
        <p:txBody>
          <a:bodyPr/>
          <a:lstStyle/>
          <a:p>
            <a:r>
              <a:rPr lang="en-US" dirty="0"/>
              <a:t>Ministry in Times of Church Discernment and </a:t>
            </a:r>
            <a:r>
              <a:rPr lang="en-US" dirty="0" smtClean="0"/>
              <a:t>Closure</a:t>
            </a:r>
            <a:endParaRPr lang="en-US" dirty="0"/>
          </a:p>
        </p:txBody>
      </p:sp>
      <p:sp>
        <p:nvSpPr>
          <p:cNvPr id="6" name="Slide Number Placeholder 5"/>
          <p:cNvSpPr>
            <a:spLocks noGrp="1"/>
          </p:cNvSpPr>
          <p:nvPr>
            <p:ph type="sldNum" sz="quarter" idx="4"/>
          </p:nvPr>
        </p:nvSpPr>
        <p:spPr/>
        <p:txBody>
          <a:bodyPr/>
          <a:lstStyle/>
          <a:p>
            <a:fld id="{DE257D84-577C-4348-B588-CB66FFAAAE85}" type="slidenum">
              <a:rPr lang="en-US" smtClean="0"/>
              <a:pPr/>
              <a:t>7</a:t>
            </a:fld>
            <a:endParaRPr lang="en-US" dirty="0"/>
          </a:p>
        </p:txBody>
      </p:sp>
    </p:spTree>
    <p:extLst>
      <p:ext uri="{BB962C8B-B14F-4D97-AF65-F5344CB8AC3E}">
        <p14:creationId xmlns:p14="http://schemas.microsoft.com/office/powerpoint/2010/main" val="17100221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Using the Living Legacy Workbook</a:t>
            </a:r>
            <a:br>
              <a:rPr lang="en-US" dirty="0"/>
            </a:br>
            <a:endParaRPr lang="en-US" dirty="0"/>
          </a:p>
        </p:txBody>
      </p:sp>
      <p:sp>
        <p:nvSpPr>
          <p:cNvPr id="3" name="Content Placeholder 2"/>
          <p:cNvSpPr>
            <a:spLocks noGrp="1"/>
          </p:cNvSpPr>
          <p:nvPr>
            <p:ph idx="1"/>
          </p:nvPr>
        </p:nvSpPr>
        <p:spPr/>
        <p:txBody>
          <a:bodyPr>
            <a:normAutofit lnSpcReduction="10000"/>
          </a:bodyPr>
          <a:lstStyle/>
          <a:p>
            <a:pPr marL="685800" lvl="2">
              <a:spcBef>
                <a:spcPts val="1000"/>
              </a:spcBef>
            </a:pPr>
            <a:r>
              <a:rPr lang="en-US" dirty="0" smtClean="0"/>
              <a:t>Start </a:t>
            </a:r>
            <a:r>
              <a:rPr lang="en-US" dirty="0"/>
              <a:t>the conversation and questions early – </a:t>
            </a:r>
            <a:r>
              <a:rPr lang="en-US" dirty="0">
                <a:solidFill>
                  <a:srgbClr val="FF0000"/>
                </a:solidFill>
              </a:rPr>
              <a:t>Warning</a:t>
            </a:r>
            <a:r>
              <a:rPr lang="en-US" dirty="0"/>
              <a:t>: Don’t avoid or </a:t>
            </a:r>
            <a:r>
              <a:rPr lang="en-US" dirty="0" smtClean="0"/>
              <a:t>delay discussion!</a:t>
            </a:r>
          </a:p>
          <a:p>
            <a:pPr lvl="1"/>
            <a:r>
              <a:rPr lang="en-US" sz="1800" dirty="0" smtClean="0"/>
              <a:t>Contact your Conference and Association for conversation and resources</a:t>
            </a:r>
          </a:p>
          <a:p>
            <a:pPr marL="685800" lvl="2">
              <a:spcBef>
                <a:spcPts val="1000"/>
              </a:spcBef>
            </a:pPr>
            <a:r>
              <a:rPr lang="en-US" dirty="0" smtClean="0"/>
              <a:t>After discussing </a:t>
            </a:r>
            <a:r>
              <a:rPr lang="en-US" dirty="0"/>
              <a:t>Living Legacy Introduction, Bible Studies and Chapter 1, 2 &amp; </a:t>
            </a:r>
            <a:r>
              <a:rPr lang="en-US" dirty="0" smtClean="0"/>
              <a:t>3, read</a:t>
            </a:r>
          </a:p>
          <a:p>
            <a:pPr marL="1143000" lvl="3">
              <a:spcBef>
                <a:spcPts val="1000"/>
              </a:spcBef>
            </a:pPr>
            <a:r>
              <a:rPr lang="en-US" dirty="0" smtClean="0"/>
              <a:t>“Role of the Legacy Pastors” Chapter 4 to discuss ministry of pastor and lay leadership</a:t>
            </a:r>
          </a:p>
          <a:p>
            <a:pPr marL="1143000" lvl="3">
              <a:spcBef>
                <a:spcPts val="1000"/>
              </a:spcBef>
            </a:pPr>
            <a:r>
              <a:rPr lang="en-US" dirty="0" smtClean="0"/>
              <a:t>“Church Building as Living Legacies” Chapter 5 to review options for church real estate</a:t>
            </a:r>
          </a:p>
          <a:p>
            <a:pPr marL="1143000" lvl="3">
              <a:spcBef>
                <a:spcPts val="1000"/>
              </a:spcBef>
            </a:pPr>
            <a:r>
              <a:rPr lang="en-US" dirty="0" smtClean="0"/>
              <a:t>“Financial Assets as Living Legacy” Chapter 6 to review options for financial assets</a:t>
            </a:r>
          </a:p>
          <a:p>
            <a:pPr marL="1143000" lvl="3">
              <a:spcBef>
                <a:spcPts val="1000"/>
              </a:spcBef>
            </a:pPr>
            <a:r>
              <a:rPr lang="en-US" dirty="0" smtClean="0"/>
              <a:t>“Legal Issues for Church Dissolution” Chapter 7 to consider legal responsibilities and process</a:t>
            </a:r>
          </a:p>
          <a:p>
            <a:pPr marL="685800" lvl="2">
              <a:spcBef>
                <a:spcPts val="1000"/>
              </a:spcBef>
            </a:pPr>
            <a:r>
              <a:rPr lang="en-US" dirty="0" smtClean="0"/>
              <a:t>Determine within the congregation and with your conference &amp; others, steps for closure, legacy and affirmation of church ministry.</a:t>
            </a:r>
          </a:p>
          <a:p>
            <a:pPr marL="228600" lvl="1">
              <a:spcBef>
                <a:spcPts val="1000"/>
              </a:spcBef>
            </a:pPr>
            <a:endParaRPr lang="en-US" dirty="0" smtClean="0"/>
          </a:p>
          <a:p>
            <a:pPr marL="228600" lvl="1">
              <a:spcBef>
                <a:spcPts val="1000"/>
              </a:spcBef>
            </a:pPr>
            <a:endParaRPr lang="en-US" dirty="0"/>
          </a:p>
          <a:p>
            <a:endParaRPr lang="en-US" dirty="0" smtClean="0"/>
          </a:p>
          <a:p>
            <a:endParaRPr lang="en-US" dirty="0" smtClean="0"/>
          </a:p>
          <a:p>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fld id="{60036958-9EDC-9E49-AA82-CE437101FE64}" type="datetime1">
              <a:rPr lang="en-US" smtClean="0"/>
              <a:t>9/28/2017</a:t>
            </a:fld>
            <a:endParaRPr lang="en-US" dirty="0"/>
          </a:p>
        </p:txBody>
      </p:sp>
      <p:sp>
        <p:nvSpPr>
          <p:cNvPr id="5" name="Footer Placeholder 4"/>
          <p:cNvSpPr>
            <a:spLocks noGrp="1"/>
          </p:cNvSpPr>
          <p:nvPr>
            <p:ph type="ftr" sz="quarter" idx="11"/>
          </p:nvPr>
        </p:nvSpPr>
        <p:spPr/>
        <p:txBody>
          <a:bodyPr/>
          <a:lstStyle/>
          <a:p>
            <a:r>
              <a:rPr lang="en-US" dirty="0"/>
              <a:t>Ministry in Times of Church Discernment and </a:t>
            </a:r>
            <a:r>
              <a:rPr lang="en-US" dirty="0" smtClean="0"/>
              <a:t>Closure</a:t>
            </a:r>
            <a:endParaRPr lang="en-US" dirty="0"/>
          </a:p>
        </p:txBody>
      </p:sp>
      <p:sp>
        <p:nvSpPr>
          <p:cNvPr id="6" name="Slide Number Placeholder 5"/>
          <p:cNvSpPr>
            <a:spLocks noGrp="1"/>
          </p:cNvSpPr>
          <p:nvPr>
            <p:ph type="sldNum" sz="quarter" idx="4"/>
          </p:nvPr>
        </p:nvSpPr>
        <p:spPr/>
        <p:txBody>
          <a:bodyPr/>
          <a:lstStyle/>
          <a:p>
            <a:fld id="{DE257D84-577C-4348-B588-CB66FFAAAE85}" type="slidenum">
              <a:rPr lang="en-US" smtClean="0"/>
              <a:pPr/>
              <a:t>8</a:t>
            </a:fld>
            <a:endParaRPr lang="en-US" dirty="0"/>
          </a:p>
        </p:txBody>
      </p:sp>
      <p:sp>
        <p:nvSpPr>
          <p:cNvPr id="7" name="Subtitle 6"/>
          <p:cNvSpPr>
            <a:spLocks noGrp="1"/>
          </p:cNvSpPr>
          <p:nvPr>
            <p:ph type="subTitle" idx="12"/>
          </p:nvPr>
        </p:nvSpPr>
        <p:spPr/>
        <p:txBody>
          <a:bodyPr/>
          <a:lstStyle/>
          <a:p>
            <a:r>
              <a:rPr lang="en-US" dirty="0"/>
              <a:t>For Legacy Congregations making the decision to close and leave legacy</a:t>
            </a:r>
          </a:p>
          <a:p>
            <a:endParaRPr lang="en-US" dirty="0"/>
          </a:p>
        </p:txBody>
      </p:sp>
    </p:spTree>
    <p:extLst>
      <p:ext uri="{BB962C8B-B14F-4D97-AF65-F5344CB8AC3E}">
        <p14:creationId xmlns:p14="http://schemas.microsoft.com/office/powerpoint/2010/main" val="3823871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a Legacy?</a:t>
            </a:r>
            <a:br>
              <a:rPr lang="en-US" dirty="0"/>
            </a:br>
            <a:endParaRPr lang="en-US" dirty="0"/>
          </a:p>
        </p:txBody>
      </p:sp>
      <p:sp>
        <p:nvSpPr>
          <p:cNvPr id="3" name="Content Placeholder 2"/>
          <p:cNvSpPr>
            <a:spLocks noGrp="1"/>
          </p:cNvSpPr>
          <p:nvPr>
            <p:ph idx="1"/>
          </p:nvPr>
        </p:nvSpPr>
        <p:spPr>
          <a:xfrm>
            <a:off x="838200" y="1376855"/>
            <a:ext cx="10515600" cy="4800108"/>
          </a:xfrm>
        </p:spPr>
        <p:txBody>
          <a:bodyPr>
            <a:normAutofit lnSpcReduction="10000"/>
          </a:bodyPr>
          <a:lstStyle/>
          <a:p>
            <a:r>
              <a:rPr lang="en-US" b="1" dirty="0"/>
              <a:t>Definition of LEGACY</a:t>
            </a:r>
          </a:p>
          <a:p>
            <a:r>
              <a:rPr lang="en-US" dirty="0" smtClean="0">
                <a:solidFill>
                  <a:srgbClr val="006666"/>
                </a:solidFill>
              </a:rPr>
              <a:t>leg·a·cy</a:t>
            </a:r>
            <a:r>
              <a:rPr lang="en-US" dirty="0">
                <a:solidFill>
                  <a:srgbClr val="006666"/>
                </a:solidFill>
              </a:rPr>
              <a:t>,</a:t>
            </a:r>
            <a:r>
              <a:rPr lang="en-US" dirty="0" smtClean="0">
                <a:solidFill>
                  <a:srgbClr val="006666"/>
                </a:solidFill>
              </a:rPr>
              <a:t> noun  </a:t>
            </a:r>
            <a:r>
              <a:rPr lang="en-US" b="1" dirty="0" smtClean="0">
                <a:solidFill>
                  <a:srgbClr val="006666"/>
                </a:solidFill>
              </a:rPr>
              <a:t>leɡəsē</a:t>
            </a:r>
            <a:endParaRPr lang="en-US" dirty="0">
              <a:solidFill>
                <a:srgbClr val="006666"/>
              </a:solidFill>
            </a:endParaRPr>
          </a:p>
          <a:p>
            <a:r>
              <a:rPr lang="en-US" dirty="0" smtClean="0"/>
              <a:t>1</a:t>
            </a:r>
            <a:r>
              <a:rPr lang="en-US" dirty="0"/>
              <a:t>: a gift by will especially of money or other personal property: bequest</a:t>
            </a:r>
          </a:p>
          <a:p>
            <a:r>
              <a:rPr lang="en-US" dirty="0"/>
              <a:t>2: something transmitted by or received from an ancestor or predecessor </a:t>
            </a:r>
            <a:r>
              <a:rPr lang="en-US" dirty="0" smtClean="0"/>
              <a:t>  </a:t>
            </a:r>
            <a:br>
              <a:rPr lang="en-US" dirty="0" smtClean="0"/>
            </a:br>
            <a:r>
              <a:rPr lang="en-US" dirty="0" smtClean="0"/>
              <a:t>    or </a:t>
            </a:r>
            <a:r>
              <a:rPr lang="en-US" dirty="0"/>
              <a:t>from the </a:t>
            </a:r>
            <a:r>
              <a:rPr lang="en-US" dirty="0" smtClean="0"/>
              <a:t>past, ‘the </a:t>
            </a:r>
            <a:r>
              <a:rPr lang="en-US" dirty="0"/>
              <a:t>legacy of </a:t>
            </a:r>
            <a:r>
              <a:rPr lang="en-US" dirty="0" smtClean="0"/>
              <a:t>the ancient philosophers’</a:t>
            </a:r>
          </a:p>
          <a:p>
            <a:pPr marL="0" indent="0">
              <a:buNone/>
            </a:pPr>
            <a:r>
              <a:rPr lang="en-US" dirty="0"/>
              <a:t>As the definition above indicates, when we hear the </a:t>
            </a:r>
            <a:r>
              <a:rPr lang="en-US" dirty="0" smtClean="0"/>
              <a:t>word “legacy</a:t>
            </a:r>
            <a:r>
              <a:rPr lang="en-US" dirty="0"/>
              <a:t>” we often think first of </a:t>
            </a:r>
            <a:r>
              <a:rPr lang="en-US" dirty="0" smtClean="0"/>
              <a:t>money.  But </a:t>
            </a:r>
            <a:r>
              <a:rPr lang="en-US" dirty="0"/>
              <a:t>there is also that second meaning of “legacy” </a:t>
            </a:r>
            <a:r>
              <a:rPr lang="en-US" dirty="0" smtClean="0"/>
              <a:t/>
            </a:r>
            <a:br>
              <a:rPr lang="en-US" dirty="0" smtClean="0"/>
            </a:br>
            <a:r>
              <a:rPr lang="en-US" dirty="0" smtClean="0"/>
              <a:t>that </a:t>
            </a:r>
            <a:r>
              <a:rPr lang="en-US" dirty="0"/>
              <a:t>is so important to </a:t>
            </a:r>
            <a:r>
              <a:rPr lang="en-US" dirty="0" smtClean="0"/>
              <a:t>a </a:t>
            </a:r>
            <a:r>
              <a:rPr lang="en-US" dirty="0"/>
              <a:t>c</a:t>
            </a:r>
            <a:r>
              <a:rPr lang="en-US" dirty="0" smtClean="0"/>
              <a:t>hurch</a:t>
            </a:r>
            <a:r>
              <a:rPr lang="en-US" dirty="0"/>
              <a:t>.</a:t>
            </a:r>
          </a:p>
        </p:txBody>
      </p:sp>
      <p:sp>
        <p:nvSpPr>
          <p:cNvPr id="4" name="Date Placeholder 3"/>
          <p:cNvSpPr>
            <a:spLocks noGrp="1"/>
          </p:cNvSpPr>
          <p:nvPr>
            <p:ph type="dt" sz="half" idx="10"/>
          </p:nvPr>
        </p:nvSpPr>
        <p:spPr/>
        <p:txBody>
          <a:bodyPr/>
          <a:lstStyle/>
          <a:p>
            <a:fld id="{60036958-9EDC-9E49-AA82-CE437101FE64}" type="datetime1">
              <a:rPr lang="en-US" smtClean="0"/>
              <a:t>9/28/2017</a:t>
            </a:fld>
            <a:endParaRPr lang="en-US" dirty="0"/>
          </a:p>
        </p:txBody>
      </p:sp>
      <p:sp>
        <p:nvSpPr>
          <p:cNvPr id="5" name="Footer Placeholder 4"/>
          <p:cNvSpPr>
            <a:spLocks noGrp="1"/>
          </p:cNvSpPr>
          <p:nvPr>
            <p:ph type="ftr" sz="quarter" idx="11"/>
          </p:nvPr>
        </p:nvSpPr>
        <p:spPr/>
        <p:txBody>
          <a:bodyPr/>
          <a:lstStyle/>
          <a:p>
            <a:r>
              <a:rPr lang="en-US" dirty="0"/>
              <a:t>Ministry in Times of Church Discernment and </a:t>
            </a:r>
            <a:r>
              <a:rPr lang="en-US" dirty="0" smtClean="0"/>
              <a:t>Closure</a:t>
            </a:r>
            <a:endParaRPr lang="en-US" dirty="0"/>
          </a:p>
        </p:txBody>
      </p:sp>
      <p:sp>
        <p:nvSpPr>
          <p:cNvPr id="6" name="Slide Number Placeholder 5"/>
          <p:cNvSpPr>
            <a:spLocks noGrp="1"/>
          </p:cNvSpPr>
          <p:nvPr>
            <p:ph type="sldNum" sz="quarter" idx="4"/>
          </p:nvPr>
        </p:nvSpPr>
        <p:spPr/>
        <p:txBody>
          <a:bodyPr/>
          <a:lstStyle/>
          <a:p>
            <a:fld id="{DE257D84-577C-4348-B588-CB66FFAAAE85}" type="slidenum">
              <a:rPr lang="en-US" smtClean="0"/>
              <a:pPr/>
              <a:t>9</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6681" y="365125"/>
            <a:ext cx="2413437" cy="2413437"/>
          </a:xfrm>
          <a:prstGeom prst="rect">
            <a:avLst/>
          </a:prstGeom>
        </p:spPr>
      </p:pic>
    </p:spTree>
    <p:extLst>
      <p:ext uri="{BB962C8B-B14F-4D97-AF65-F5344CB8AC3E}">
        <p14:creationId xmlns:p14="http://schemas.microsoft.com/office/powerpoint/2010/main" val="4162084881"/>
      </p:ext>
    </p:extLst>
  </p:cSld>
  <p:clrMapOvr>
    <a:masterClrMapping/>
  </p:clrMapOvr>
  <p:timing>
    <p:tnLst>
      <p:par>
        <p:cTn id="1" dur="indefinite" restart="never" nodeType="tmRoot"/>
      </p:par>
    </p:tnLst>
  </p:timing>
</p:sld>
</file>

<file path=ppt/theme/theme1.xml><?xml version="1.0" encoding="utf-8"?>
<a:theme xmlns:a="http://schemas.openxmlformats.org/drawingml/2006/main" name="CBLF-PP-0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CBLF-PP-01</Template>
  <TotalTime>2085</TotalTime>
  <Words>1468</Words>
  <Application>Microsoft Office PowerPoint</Application>
  <PresentationFormat>Custom</PresentationFormat>
  <Paragraphs>202</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CBLF-PP-01</vt:lpstr>
      <vt:lpstr>Ministry in Times of Church Discernment and Closure:   Webinar for Intentional Interim Ministers</vt:lpstr>
      <vt:lpstr>PowerPoint Presentation</vt:lpstr>
      <vt:lpstr>What is Closure</vt:lpstr>
      <vt:lpstr>Living Legacy Workbook </vt:lpstr>
      <vt:lpstr>What is in the Living Legacy Workbook?</vt:lpstr>
      <vt:lpstr>Using the Living Legacy Resource </vt:lpstr>
      <vt:lpstr>Resources for Threshold Congregations  discerning their legacy and future.  </vt:lpstr>
      <vt:lpstr>Using the Living Legacy Workbook </vt:lpstr>
      <vt:lpstr>What is a Legacy? </vt:lpstr>
      <vt:lpstr>Church Legacy and Church Closure  </vt:lpstr>
      <vt:lpstr>Using the Living Legacy Workbook </vt:lpstr>
      <vt:lpstr> Using the Living Legacy Workbook </vt:lpstr>
      <vt:lpstr>Using Living Legacy Resource </vt:lpstr>
      <vt:lpstr>Using the Living Legacy Workbook </vt:lpstr>
      <vt:lpstr>Using Living Legacy Resource </vt:lpstr>
      <vt:lpstr>The Role of the Legacy Pastor – Living Legacy Chapter 4  </vt:lpstr>
      <vt:lpstr>Reflections on the Ministry and Leadership of Pastors in Closing Congregations and Legacy Churches </vt:lpstr>
      <vt:lpstr>Ministry in Times of Church Discernment and Closure</vt:lpstr>
      <vt:lpstr>Additional Resource for Church Closure and Legacy See Bibliography – Living Legacy </vt:lpstr>
      <vt:lpstr>What people say about Living Legacy Workbook </vt:lpstr>
      <vt:lpstr>For more information on Living Legacy </vt:lpstr>
      <vt:lpstr>For more Information</vt:lpstr>
      <vt:lpstr>Ministry in Times of Church Discernment and Closure:  Webinar for Intentional Interim Ministers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Schoen</dc:creator>
  <cp:lastModifiedBy>David Schoen</cp:lastModifiedBy>
  <cp:revision>158</cp:revision>
  <cp:lastPrinted>2017-03-01T16:10:00Z</cp:lastPrinted>
  <dcterms:created xsi:type="dcterms:W3CDTF">2017-06-08T18:30:36Z</dcterms:created>
  <dcterms:modified xsi:type="dcterms:W3CDTF">2017-09-28T18:18:01Z</dcterms:modified>
</cp:coreProperties>
</file>